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7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5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32333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6400" y="76200"/>
            <a:ext cx="12192000" cy="20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6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1937" y="2143408"/>
            <a:ext cx="12400925" cy="2092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323332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37300" y="9336278"/>
            <a:ext cx="30543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essage_passing" TargetMode="External"/><Relationship Id="rId13" Type="http://schemas.openxmlformats.org/officeDocument/2006/relationships/hyperlink" Target="https://en.wikipedia.org/wiki/Device_driver" TargetMode="External"/><Relationship Id="rId3" Type="http://schemas.openxmlformats.org/officeDocument/2006/relationships/hyperlink" Target="https://en.wikipedia.org/wiki/Programming_paradigm" TargetMode="External"/><Relationship Id="rId7" Type="http://schemas.openxmlformats.org/officeDocument/2006/relationships/hyperlink" Target="https://en.wikipedia.org/wiki/Sensor" TargetMode="External"/><Relationship Id="rId12" Type="http://schemas.openxmlformats.org/officeDocument/2006/relationships/hyperlink" Target="https://en.wikipedia.org/wiki/Input/output" TargetMode="External"/><Relationship Id="rId2" Type="http://schemas.openxmlformats.org/officeDocument/2006/relationships/hyperlink" Target="https://en.wikipedia.org/wiki/Computer_programm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mputer_mouse" TargetMode="External"/><Relationship Id="rId11" Type="http://schemas.openxmlformats.org/officeDocument/2006/relationships/hyperlink" Target="https://en.wikipedia.org/wiki/Web_application" TargetMode="External"/><Relationship Id="rId5" Type="http://schemas.openxmlformats.org/officeDocument/2006/relationships/hyperlink" Target="https://en.wikipedia.org/wiki/Event_(computing)" TargetMode="External"/><Relationship Id="rId15" Type="http://schemas.openxmlformats.org/officeDocument/2006/relationships/hyperlink" Target="https://en.wikipedia.org/wiki/Event-driven_programming#cite_note-1" TargetMode="External"/><Relationship Id="rId10" Type="http://schemas.openxmlformats.org/officeDocument/2006/relationships/hyperlink" Target="https://en.wikipedia.org/wiki/Graphical_user_interface" TargetMode="External"/><Relationship Id="rId4" Type="http://schemas.openxmlformats.org/officeDocument/2006/relationships/hyperlink" Target="https://en.wikipedia.org/wiki/Control_flow" TargetMode="External"/><Relationship Id="rId9" Type="http://schemas.openxmlformats.org/officeDocument/2006/relationships/hyperlink" Target="https://en.wikipedia.org/wiki/Thread_(computer_science)" TargetMode="External"/><Relationship Id="rId14" Type="http://schemas.openxmlformats.org/officeDocument/2006/relationships/hyperlink" Target="https://en.wikipedia.org/wiki/P_(programming_language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3800" y="2304757"/>
            <a:ext cx="10360025" cy="23342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lang="en-US" sz="7750" spc="-45"/>
              <a:t> Introduction to Web Programming </a:t>
            </a:r>
            <a:endParaRPr sz="7750" dirty="0"/>
          </a:p>
        </p:txBody>
      </p:sp>
      <p:sp>
        <p:nvSpPr>
          <p:cNvPr id="3" name="object 3"/>
          <p:cNvSpPr txBox="1"/>
          <p:nvPr/>
        </p:nvSpPr>
        <p:spPr>
          <a:xfrm>
            <a:off x="1193800" y="5797550"/>
            <a:ext cx="10330180" cy="2014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50" b="1" spc="-5" dirty="0">
                <a:latin typeface="Arial"/>
                <a:cs typeface="Arial"/>
              </a:rPr>
              <a:t>Lecture </a:t>
            </a:r>
            <a:r>
              <a:rPr sz="3750" b="1" spc="-75" dirty="0">
                <a:latin typeface="Arial"/>
                <a:cs typeface="Arial"/>
              </a:rPr>
              <a:t>11: </a:t>
            </a:r>
            <a:r>
              <a:rPr sz="3750" b="1" spc="-10" dirty="0">
                <a:latin typeface="Arial"/>
                <a:cs typeface="Arial"/>
              </a:rPr>
              <a:t>Introduction </a:t>
            </a:r>
            <a:r>
              <a:rPr sz="3750" b="1" spc="-5" dirty="0">
                <a:latin typeface="Arial"/>
                <a:cs typeface="Arial"/>
              </a:rPr>
              <a:t>to JavaScript (Part</a:t>
            </a:r>
            <a:r>
              <a:rPr sz="3750" b="1" spc="60" dirty="0">
                <a:latin typeface="Arial"/>
                <a:cs typeface="Arial"/>
              </a:rPr>
              <a:t> </a:t>
            </a:r>
            <a:r>
              <a:rPr sz="3750" b="1" spc="-5" dirty="0">
                <a:latin typeface="Arial"/>
                <a:cs typeface="Arial"/>
              </a:rPr>
              <a:t>4)</a:t>
            </a:r>
            <a:endParaRPr sz="37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245"/>
              </a:spcBef>
            </a:pPr>
            <a:r>
              <a:rPr lang="en-US" sz="3050" spc="10" dirty="0">
                <a:latin typeface="Arial"/>
                <a:cs typeface="Arial"/>
              </a:rPr>
              <a:t> </a:t>
            </a:r>
            <a:endParaRPr sz="305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83200" y="8305800"/>
            <a:ext cx="65024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Natheer Gharaibeh</a:t>
            </a:r>
            <a:b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640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sz="8000" spc="70" dirty="0"/>
              <a:t>onload</a:t>
            </a:r>
            <a:r>
              <a:rPr sz="8000" spc="-90" dirty="0"/>
              <a:t> Event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508000" y="2181748"/>
            <a:ext cx="11344275" cy="66681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600"/>
              </a:lnSpc>
            </a:pPr>
            <a:r>
              <a:rPr sz="2900" b="1" spc="-5" dirty="0">
                <a:solidFill>
                  <a:srgbClr val="0B5D18"/>
                </a:solidFill>
                <a:latin typeface="Arial"/>
                <a:cs typeface="Arial"/>
              </a:rPr>
              <a:t>The onload event occurs immediately </a:t>
            </a:r>
            <a:r>
              <a:rPr sz="2900" b="1" dirty="0">
                <a:solidFill>
                  <a:srgbClr val="0B5D18"/>
                </a:solidFill>
                <a:latin typeface="Arial"/>
                <a:cs typeface="Arial"/>
              </a:rPr>
              <a:t>after a </a:t>
            </a:r>
            <a:r>
              <a:rPr sz="2900" b="1" spc="-5" dirty="0">
                <a:solidFill>
                  <a:srgbClr val="0B5D18"/>
                </a:solidFill>
                <a:latin typeface="Arial"/>
                <a:cs typeface="Arial"/>
              </a:rPr>
              <a:t>page or </a:t>
            </a:r>
            <a:r>
              <a:rPr sz="2900" b="1" dirty="0">
                <a:solidFill>
                  <a:srgbClr val="0B5D18"/>
                </a:solidFill>
                <a:latin typeface="Arial"/>
                <a:cs typeface="Arial"/>
              </a:rPr>
              <a:t>an </a:t>
            </a:r>
            <a:r>
              <a:rPr sz="2900" b="1" spc="-5" dirty="0">
                <a:solidFill>
                  <a:srgbClr val="0B5D18"/>
                </a:solidFill>
                <a:latin typeface="Arial"/>
                <a:cs typeface="Arial"/>
              </a:rPr>
              <a:t>image </a:t>
            </a:r>
            <a:r>
              <a:rPr sz="2900" b="1" dirty="0">
                <a:solidFill>
                  <a:srgbClr val="0B5D18"/>
                </a:solidFill>
                <a:latin typeface="Arial"/>
                <a:cs typeface="Arial"/>
              </a:rPr>
              <a:t>is  loaded.</a:t>
            </a:r>
            <a:endParaRPr sz="2900">
              <a:latin typeface="Arial"/>
              <a:cs typeface="Arial"/>
            </a:endParaRPr>
          </a:p>
          <a:p>
            <a:pPr marR="9671685" algn="ctr">
              <a:lnSpc>
                <a:spcPct val="100000"/>
              </a:lnSpc>
              <a:spcBef>
                <a:spcPts val="20"/>
              </a:spcBef>
            </a:pPr>
            <a:r>
              <a:rPr sz="2900" spc="70" dirty="0">
                <a:latin typeface="Arial"/>
                <a:cs typeface="Arial"/>
              </a:rPr>
              <a:t>&lt;html&gt;</a:t>
            </a:r>
            <a:endParaRPr sz="29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2900" spc="95" dirty="0">
                <a:latin typeface="Arial"/>
                <a:cs typeface="Arial"/>
              </a:rPr>
              <a:t>&lt;head&gt;</a:t>
            </a:r>
            <a:endParaRPr sz="29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20"/>
              </a:spcBef>
            </a:pPr>
            <a:r>
              <a:rPr sz="2900" spc="75" dirty="0">
                <a:latin typeface="Arial"/>
                <a:cs typeface="Arial"/>
              </a:rPr>
              <a:t>&lt;script</a:t>
            </a:r>
            <a:r>
              <a:rPr sz="2900" spc="-70" dirty="0">
                <a:latin typeface="Arial"/>
                <a:cs typeface="Arial"/>
              </a:rPr>
              <a:t> </a:t>
            </a:r>
            <a:r>
              <a:rPr sz="2900" spc="20" dirty="0">
                <a:latin typeface="Arial"/>
                <a:cs typeface="Arial"/>
              </a:rPr>
              <a:t>type="text/javascript"&gt;</a:t>
            </a:r>
            <a:endParaRPr sz="29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20"/>
              </a:spcBef>
            </a:pPr>
            <a:r>
              <a:rPr sz="2900" b="1" spc="-5" dirty="0">
                <a:latin typeface="Arial"/>
                <a:cs typeface="Arial"/>
              </a:rPr>
              <a:t>function</a:t>
            </a:r>
            <a:r>
              <a:rPr sz="2900" b="1" spc="-60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load()</a:t>
            </a:r>
            <a:endParaRPr sz="29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20"/>
              </a:spcBef>
            </a:pPr>
            <a:r>
              <a:rPr sz="2900" b="1" dirty="0">
                <a:latin typeface="Arial"/>
                <a:cs typeface="Arial"/>
              </a:rPr>
              <a:t>{</a:t>
            </a:r>
            <a:endParaRPr sz="29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20"/>
              </a:spcBef>
            </a:pPr>
            <a:r>
              <a:rPr sz="2900" b="1" spc="-5" dirty="0">
                <a:latin typeface="Arial"/>
                <a:cs typeface="Arial"/>
              </a:rPr>
              <a:t>alert("Page </a:t>
            </a:r>
            <a:r>
              <a:rPr sz="2900" b="1" dirty="0">
                <a:latin typeface="Arial"/>
                <a:cs typeface="Arial"/>
              </a:rPr>
              <a:t>is</a:t>
            </a:r>
            <a:r>
              <a:rPr sz="2900" b="1" spc="-15" dirty="0">
                <a:latin typeface="Arial"/>
                <a:cs typeface="Arial"/>
              </a:rPr>
              <a:t> </a:t>
            </a:r>
            <a:r>
              <a:rPr sz="2900" b="1" spc="-5" dirty="0">
                <a:latin typeface="Arial"/>
                <a:cs typeface="Arial"/>
              </a:rPr>
              <a:t>loaded");</a:t>
            </a:r>
            <a:endParaRPr sz="2900">
              <a:latin typeface="Arial"/>
              <a:cs typeface="Arial"/>
            </a:endParaRPr>
          </a:p>
          <a:p>
            <a:pPr marR="9591040" algn="ctr">
              <a:lnSpc>
                <a:spcPct val="100000"/>
              </a:lnSpc>
              <a:spcBef>
                <a:spcPts val="20"/>
              </a:spcBef>
            </a:pPr>
            <a:r>
              <a:rPr sz="2900" b="1" dirty="0">
                <a:latin typeface="Arial"/>
                <a:cs typeface="Arial"/>
              </a:rPr>
              <a:t>}</a:t>
            </a:r>
            <a:endParaRPr sz="29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20"/>
              </a:spcBef>
            </a:pPr>
            <a:r>
              <a:rPr sz="2900" spc="80" dirty="0">
                <a:latin typeface="Arial"/>
                <a:cs typeface="Arial"/>
              </a:rPr>
              <a:t>&lt;/script&gt;</a:t>
            </a:r>
            <a:endParaRPr sz="29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2900" spc="85" dirty="0">
                <a:latin typeface="Arial"/>
                <a:cs typeface="Arial"/>
              </a:rPr>
              <a:t>&lt;/head&gt;</a:t>
            </a:r>
            <a:endParaRPr sz="29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2900" spc="105" dirty="0">
                <a:latin typeface="Arial"/>
                <a:cs typeface="Arial"/>
              </a:rPr>
              <a:t>&lt;body</a:t>
            </a:r>
            <a:r>
              <a:rPr sz="2900" spc="-60" dirty="0">
                <a:latin typeface="Arial"/>
                <a:cs typeface="Arial"/>
              </a:rPr>
              <a:t> </a:t>
            </a:r>
            <a:r>
              <a:rPr sz="2900" b="1" spc="10" dirty="0">
                <a:latin typeface="Arial"/>
                <a:cs typeface="Arial"/>
              </a:rPr>
              <a:t>onload="load()"</a:t>
            </a:r>
            <a:r>
              <a:rPr sz="2900" spc="10" dirty="0">
                <a:latin typeface="Arial"/>
                <a:cs typeface="Arial"/>
              </a:rPr>
              <a:t>&gt;</a:t>
            </a:r>
            <a:endParaRPr sz="29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20"/>
              </a:spcBef>
            </a:pPr>
            <a:r>
              <a:rPr sz="2900" spc="45" dirty="0">
                <a:latin typeface="Arial"/>
                <a:cs typeface="Arial"/>
              </a:rPr>
              <a:t>&lt;h1&gt;Hello</a:t>
            </a:r>
            <a:r>
              <a:rPr sz="2900" spc="-20" dirty="0">
                <a:latin typeface="Arial"/>
                <a:cs typeface="Arial"/>
              </a:rPr>
              <a:t> </a:t>
            </a:r>
            <a:r>
              <a:rPr sz="2900" spc="45" dirty="0">
                <a:latin typeface="Arial"/>
                <a:cs typeface="Arial"/>
              </a:rPr>
              <a:t>World!&lt;/h1&gt;</a:t>
            </a:r>
            <a:endParaRPr sz="29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2900" spc="105" dirty="0">
                <a:latin typeface="Arial"/>
                <a:cs typeface="Arial"/>
              </a:rPr>
              <a:t>&lt;/body&gt;</a:t>
            </a:r>
            <a:endParaRPr sz="2900">
              <a:latin typeface="Arial"/>
              <a:cs typeface="Arial"/>
            </a:endParaRPr>
          </a:p>
          <a:p>
            <a:pPr marR="9569450" algn="ctr">
              <a:lnSpc>
                <a:spcPct val="100000"/>
              </a:lnSpc>
              <a:spcBef>
                <a:spcPts val="20"/>
              </a:spcBef>
            </a:pPr>
            <a:r>
              <a:rPr sz="2900" spc="60" dirty="0">
                <a:latin typeface="Arial"/>
                <a:cs typeface="Arial"/>
              </a:rPr>
              <a:t>&lt;/html&gt;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00" y="304800"/>
            <a:ext cx="11837035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10" dirty="0"/>
              <a:t>onmouseover </a:t>
            </a:r>
            <a:r>
              <a:rPr sz="6700" spc="130" dirty="0"/>
              <a:t>and</a:t>
            </a:r>
            <a:r>
              <a:rPr sz="6700" spc="-85" dirty="0"/>
              <a:t> </a:t>
            </a:r>
            <a:r>
              <a:rPr sz="6700" spc="10" dirty="0"/>
              <a:t>onmouseout  </a:t>
            </a:r>
            <a:r>
              <a:rPr sz="6700" spc="-55" dirty="0"/>
              <a:t>Events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277435" y="2715299"/>
            <a:ext cx="12398375" cy="6497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6105" marR="822325" indent="-573405">
              <a:lnSpc>
                <a:spcPct val="100899"/>
              </a:lnSpc>
              <a:buChar char="•"/>
              <a:tabLst>
                <a:tab pos="243840" algn="l"/>
              </a:tabLst>
            </a:pPr>
            <a:r>
              <a:rPr sz="2800" spc="-55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onmouseover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event </a:t>
            </a:r>
            <a:r>
              <a:rPr sz="2800" spc="50" dirty="0">
                <a:solidFill>
                  <a:srgbClr val="0B5D18"/>
                </a:solidFill>
                <a:latin typeface="Arial"/>
                <a:cs typeface="Arial"/>
              </a:rPr>
              <a:t>occurs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when </a:t>
            </a:r>
            <a:r>
              <a:rPr sz="2800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mouse </a:t>
            </a:r>
            <a:r>
              <a:rPr sz="2800" spc="20" dirty="0">
                <a:solidFill>
                  <a:srgbClr val="0B5D18"/>
                </a:solidFill>
                <a:latin typeface="Arial"/>
                <a:cs typeface="Arial"/>
              </a:rPr>
              <a:t>pointer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moves over a  </a:t>
            </a:r>
            <a:r>
              <a:rPr sz="2800" spc="50" dirty="0">
                <a:solidFill>
                  <a:srgbClr val="0B5D18"/>
                </a:solidFill>
                <a:latin typeface="Arial"/>
                <a:cs typeface="Arial"/>
              </a:rPr>
              <a:t>specified</a:t>
            </a:r>
            <a:r>
              <a:rPr sz="2800" spc="-6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800" spc="40" dirty="0">
                <a:solidFill>
                  <a:srgbClr val="0B5D18"/>
                </a:solidFill>
                <a:latin typeface="Arial"/>
                <a:cs typeface="Arial"/>
              </a:rPr>
              <a:t>object.</a:t>
            </a:r>
            <a:endParaRPr sz="2800">
              <a:latin typeface="Arial"/>
              <a:cs typeface="Arial"/>
            </a:endParaRPr>
          </a:p>
          <a:p>
            <a:pPr marL="586105" marR="78105" indent="-573405">
              <a:lnSpc>
                <a:spcPct val="100899"/>
              </a:lnSpc>
              <a:spcBef>
                <a:spcPts val="20"/>
              </a:spcBef>
              <a:buChar char="•"/>
              <a:tabLst>
                <a:tab pos="243840" algn="l"/>
              </a:tabLst>
            </a:pPr>
            <a:r>
              <a:rPr sz="2800" spc="-55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onmouseout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event </a:t>
            </a:r>
            <a:r>
              <a:rPr sz="2800" spc="50" dirty="0">
                <a:solidFill>
                  <a:srgbClr val="0B5D18"/>
                </a:solidFill>
                <a:latin typeface="Arial"/>
                <a:cs typeface="Arial"/>
              </a:rPr>
              <a:t>occurs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when </a:t>
            </a:r>
            <a:r>
              <a:rPr sz="2800" dirty="0">
                <a:solidFill>
                  <a:srgbClr val="0B5D18"/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mouse </a:t>
            </a:r>
            <a:r>
              <a:rPr sz="2800" spc="20" dirty="0">
                <a:solidFill>
                  <a:srgbClr val="0B5D18"/>
                </a:solidFill>
                <a:latin typeface="Arial"/>
                <a:cs typeface="Arial"/>
              </a:rPr>
              <a:t>pointer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moves away </a:t>
            </a:r>
            <a:r>
              <a:rPr sz="2800" spc="-15" dirty="0">
                <a:solidFill>
                  <a:srgbClr val="0B5D18"/>
                </a:solidFill>
                <a:latin typeface="Arial"/>
                <a:cs typeface="Arial"/>
              </a:rPr>
              <a:t>from </a:t>
            </a:r>
            <a:r>
              <a:rPr sz="2800" spc="-5" dirty="0">
                <a:solidFill>
                  <a:srgbClr val="0B5D18"/>
                </a:solidFill>
                <a:latin typeface="Arial"/>
                <a:cs typeface="Arial"/>
              </a:rPr>
              <a:t>a  </a:t>
            </a:r>
            <a:r>
              <a:rPr sz="2800" spc="50" dirty="0">
                <a:solidFill>
                  <a:srgbClr val="0B5D18"/>
                </a:solidFill>
                <a:latin typeface="Arial"/>
                <a:cs typeface="Arial"/>
              </a:rPr>
              <a:t>specified</a:t>
            </a:r>
            <a:r>
              <a:rPr sz="2800" spc="-6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800" spc="40" dirty="0">
                <a:solidFill>
                  <a:srgbClr val="0B5D18"/>
                </a:solidFill>
                <a:latin typeface="Arial"/>
                <a:cs typeface="Arial"/>
              </a:rPr>
              <a:t>object.</a:t>
            </a:r>
            <a:endParaRPr sz="2800">
              <a:latin typeface="Arial"/>
              <a:cs typeface="Arial"/>
            </a:endParaRPr>
          </a:p>
          <a:p>
            <a:pPr marL="814705">
              <a:lnSpc>
                <a:spcPct val="100000"/>
              </a:lnSpc>
              <a:spcBef>
                <a:spcPts val="40"/>
              </a:spcBef>
            </a:pPr>
            <a:r>
              <a:rPr sz="2800" spc="70" dirty="0">
                <a:latin typeface="Arial"/>
                <a:cs typeface="Arial"/>
              </a:rPr>
              <a:t>&lt;html&gt;</a:t>
            </a:r>
            <a:endParaRPr sz="2800">
              <a:latin typeface="Arial"/>
              <a:cs typeface="Arial"/>
            </a:endParaRPr>
          </a:p>
          <a:p>
            <a:pPr marL="1043305">
              <a:lnSpc>
                <a:spcPct val="100000"/>
              </a:lnSpc>
              <a:spcBef>
                <a:spcPts val="40"/>
              </a:spcBef>
            </a:pPr>
            <a:r>
              <a:rPr sz="2800" spc="120" dirty="0">
                <a:latin typeface="Arial"/>
                <a:cs typeface="Arial"/>
              </a:rPr>
              <a:t>&lt;body&gt;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271905" marR="5080">
              <a:lnSpc>
                <a:spcPct val="101200"/>
              </a:lnSpc>
            </a:pPr>
            <a:r>
              <a:rPr sz="2800" spc="90" dirty="0">
                <a:latin typeface="Arial"/>
                <a:cs typeface="Arial"/>
              </a:rPr>
              <a:t>&lt;img </a:t>
            </a:r>
            <a:r>
              <a:rPr sz="2800" spc="5" dirty="0">
                <a:latin typeface="Arial"/>
                <a:cs typeface="Arial"/>
              </a:rPr>
              <a:t>src="image_w3default.gif" </a:t>
            </a:r>
            <a:r>
              <a:rPr sz="2800" spc="-15" dirty="0">
                <a:latin typeface="Arial"/>
                <a:cs typeface="Arial"/>
              </a:rPr>
              <a:t>name="mousetest"  </a:t>
            </a:r>
            <a:r>
              <a:rPr sz="2800" b="1" spc="-5" dirty="0">
                <a:latin typeface="Arial"/>
                <a:cs typeface="Arial"/>
              </a:rPr>
              <a:t>onMouseOver="document.images['mousetest'].src='image_w3def  ault2.gif'"  onMouseOut="document.images['mousetest'].src='image_w3defa  ult.gif'" </a:t>
            </a:r>
            <a:r>
              <a:rPr sz="2800" spc="-10" dirty="0">
                <a:latin typeface="Arial"/>
                <a:cs typeface="Arial"/>
              </a:rPr>
              <a:t>width="234" height="91"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/&gt;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043305">
              <a:lnSpc>
                <a:spcPct val="100000"/>
              </a:lnSpc>
            </a:pPr>
            <a:r>
              <a:rPr sz="2800" spc="100" dirty="0">
                <a:latin typeface="Arial"/>
                <a:cs typeface="Arial"/>
              </a:rPr>
              <a:t>&lt;/body&gt;</a:t>
            </a:r>
            <a:endParaRPr sz="2800">
              <a:latin typeface="Arial"/>
              <a:cs typeface="Arial"/>
            </a:endParaRPr>
          </a:p>
          <a:p>
            <a:pPr marL="814705">
              <a:lnSpc>
                <a:spcPct val="100000"/>
              </a:lnSpc>
              <a:spcBef>
                <a:spcPts val="40"/>
              </a:spcBef>
            </a:pPr>
            <a:r>
              <a:rPr sz="2800" spc="60" dirty="0">
                <a:latin typeface="Arial"/>
                <a:cs typeface="Arial"/>
              </a:rPr>
              <a:t>&lt;/html&gt;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457200" y="3093679"/>
            <a:ext cx="10988040" cy="864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00"/>
              </a:lnSpc>
            </a:pPr>
            <a:r>
              <a:rPr sz="2800" spc="-5" dirty="0">
                <a:solidFill>
                  <a:srgbClr val="323332"/>
                </a:solidFill>
                <a:latin typeface="Arial"/>
                <a:cs typeface="Arial"/>
              </a:rPr>
              <a:t>The HTML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DOM allows you to assign events to </a:t>
            </a:r>
            <a:r>
              <a:rPr sz="2800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elements</a:t>
            </a:r>
            <a:r>
              <a:rPr sz="2800" spc="-2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using  JavaScript: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6562" y="4836008"/>
            <a:ext cx="6971030" cy="43180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3175">
              <a:lnSpc>
                <a:spcPts val="3279"/>
              </a:lnSpc>
            </a:pP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Assign an onclick event to a button</a:t>
            </a:r>
            <a:r>
              <a:rPr sz="28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323332"/>
                </a:solidFill>
                <a:latin typeface="Arial"/>
                <a:cs typeface="Arial"/>
              </a:rPr>
              <a:t>element: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5689600"/>
            <a:ext cx="11887835" cy="1313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-5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800" spc="-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800" spc="-5" dirty="0">
                <a:solidFill>
                  <a:srgbClr val="323332"/>
                </a:solidFill>
                <a:latin typeface="Arial"/>
                <a:cs typeface="Arial"/>
              </a:rPr>
              <a:t>document.getElementById("myBtn")</a:t>
            </a:r>
            <a:r>
              <a:rPr sz="2800" b="1" spc="-5" dirty="0">
                <a:solidFill>
                  <a:srgbClr val="323332"/>
                </a:solidFill>
                <a:latin typeface="Arial"/>
                <a:cs typeface="Arial"/>
              </a:rPr>
              <a:t>.onclick </a:t>
            </a:r>
            <a:r>
              <a:rPr sz="2800" b="1" dirty="0">
                <a:solidFill>
                  <a:srgbClr val="323332"/>
                </a:solidFill>
                <a:latin typeface="Arial"/>
                <a:cs typeface="Arial"/>
              </a:rPr>
              <a:t>= </a:t>
            </a:r>
            <a:r>
              <a:rPr sz="2800" b="1" spc="-5" dirty="0">
                <a:solidFill>
                  <a:srgbClr val="323332"/>
                </a:solidFill>
                <a:latin typeface="Arial"/>
                <a:cs typeface="Arial"/>
              </a:rPr>
              <a:t>function(){ displayDate()</a:t>
            </a:r>
            <a:r>
              <a:rPr sz="2800" b="1" spc="1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323332"/>
                </a:solidFill>
                <a:latin typeface="Arial"/>
                <a:cs typeface="Arial"/>
              </a:rPr>
              <a:t>};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800" spc="-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800" spc="-5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800" spc="-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6400" y="342900"/>
            <a:ext cx="9083040" cy="2032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90" dirty="0"/>
              <a:t>Assigning </a:t>
            </a:r>
            <a:r>
              <a:rPr sz="6700" spc="-55" dirty="0"/>
              <a:t>Events</a:t>
            </a:r>
            <a:r>
              <a:rPr sz="6700" spc="-140" dirty="0"/>
              <a:t> </a:t>
            </a:r>
            <a:r>
              <a:rPr sz="6700" spc="80" dirty="0"/>
              <a:t>Using  </a:t>
            </a:r>
            <a:r>
              <a:rPr sz="6700" spc="15" dirty="0"/>
              <a:t>DOM</a:t>
            </a:r>
            <a:endParaRPr sz="67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00" y="457200"/>
            <a:ext cx="10486390" cy="990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0" spc="85" dirty="0"/>
              <a:t>Checkbox </a:t>
            </a:r>
            <a:r>
              <a:rPr sz="6500" spc="150" dirty="0"/>
              <a:t>checked</a:t>
            </a:r>
            <a:r>
              <a:rPr sz="6500" spc="-80" dirty="0"/>
              <a:t> </a:t>
            </a:r>
            <a:r>
              <a:rPr sz="6500" spc="35" dirty="0"/>
              <a:t>attribute</a:t>
            </a:r>
            <a:endParaRPr sz="6500"/>
          </a:p>
        </p:txBody>
      </p:sp>
      <p:sp>
        <p:nvSpPr>
          <p:cNvPr id="3" name="object 3"/>
          <p:cNvSpPr txBox="1"/>
          <p:nvPr/>
        </p:nvSpPr>
        <p:spPr>
          <a:xfrm>
            <a:off x="660400" y="2146300"/>
            <a:ext cx="10351770" cy="6085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5" dirty="0">
                <a:latin typeface="Calibri"/>
                <a:cs typeface="Calibri"/>
              </a:rPr>
              <a:t>&lt;html&gt;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&lt;head&gt;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&lt;script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type="text/javascript"&gt;</a:t>
            </a:r>
            <a:endParaRPr sz="2600">
              <a:latin typeface="Calibri"/>
              <a:cs typeface="Calibri"/>
            </a:endParaRPr>
          </a:p>
          <a:p>
            <a:pPr marL="241300" marR="45720">
              <a:lnSpc>
                <a:spcPts val="3200"/>
              </a:lnSpc>
              <a:spcBef>
                <a:spcPts val="120"/>
              </a:spcBef>
              <a:tabLst>
                <a:tab pos="2551430" algn="l"/>
                <a:tab pos="2804160" algn="l"/>
              </a:tabLst>
            </a:pPr>
            <a:r>
              <a:rPr sz="2600" spc="-10" dirty="0">
                <a:latin typeface="Calibri"/>
                <a:cs typeface="Calibri"/>
              </a:rPr>
              <a:t>function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check()	</a:t>
            </a:r>
            <a:r>
              <a:rPr sz="2600" dirty="0">
                <a:latin typeface="Calibri"/>
                <a:cs typeface="Calibri"/>
              </a:rPr>
              <a:t>{	</a:t>
            </a:r>
            <a:r>
              <a:rPr sz="2600" b="1" spc="-5" dirty="0">
                <a:latin typeface="Calibri"/>
                <a:cs typeface="Calibri"/>
              </a:rPr>
              <a:t>document.getElementById("check1").checked=true;</a:t>
            </a:r>
            <a:r>
              <a:rPr sz="2600" b="1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}  </a:t>
            </a:r>
            <a:r>
              <a:rPr sz="2600" spc="-10" dirty="0">
                <a:latin typeface="Calibri"/>
                <a:cs typeface="Calibri"/>
              </a:rPr>
              <a:t>function </a:t>
            </a:r>
            <a:r>
              <a:rPr sz="2600" spc="-5" dirty="0">
                <a:latin typeface="Calibri"/>
                <a:cs typeface="Calibri"/>
              </a:rPr>
              <a:t>uncheck() </a:t>
            </a:r>
            <a:r>
              <a:rPr sz="2600" dirty="0">
                <a:latin typeface="Calibri"/>
                <a:cs typeface="Calibri"/>
              </a:rPr>
              <a:t>{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document.getElementById("check1").checked=false;</a:t>
            </a:r>
            <a:r>
              <a:rPr sz="2600" spc="-5" dirty="0">
                <a:latin typeface="Calibri"/>
                <a:cs typeface="Calibri"/>
              </a:rPr>
              <a:t>}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ts val="3080"/>
              </a:lnSpc>
            </a:pPr>
            <a:r>
              <a:rPr sz="2600" spc="-10" dirty="0">
                <a:latin typeface="Calibri"/>
                <a:cs typeface="Calibri"/>
              </a:rPr>
              <a:t>&lt;/script&gt;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&lt;/head&gt;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&lt;body&gt;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80"/>
              </a:spcBef>
            </a:pPr>
            <a:r>
              <a:rPr sz="2600" spc="-15" dirty="0">
                <a:latin typeface="Calibri"/>
                <a:cs typeface="Calibri"/>
              </a:rPr>
              <a:t>&lt;form&gt;</a:t>
            </a:r>
            <a:endParaRPr sz="2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&lt;input type="checkbox" id="check1" /&gt;Do </a:t>
            </a:r>
            <a:r>
              <a:rPr sz="2600" spc="-15" dirty="0">
                <a:latin typeface="Calibri"/>
                <a:cs typeface="Calibri"/>
              </a:rPr>
              <a:t>you </a:t>
            </a:r>
            <a:r>
              <a:rPr sz="2600" spc="-25" dirty="0">
                <a:latin typeface="Calibri"/>
                <a:cs typeface="Calibri"/>
              </a:rPr>
              <a:t>like</a:t>
            </a:r>
            <a:r>
              <a:rPr sz="2600" spc="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summer?</a:t>
            </a:r>
            <a:endParaRPr sz="2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&lt;input </a:t>
            </a:r>
            <a:r>
              <a:rPr sz="2600" spc="-15" dirty="0">
                <a:latin typeface="Calibri"/>
                <a:cs typeface="Calibri"/>
              </a:rPr>
              <a:t>type="button" </a:t>
            </a:r>
            <a:r>
              <a:rPr sz="2600" spc="-5" dirty="0">
                <a:latin typeface="Calibri"/>
                <a:cs typeface="Calibri"/>
              </a:rPr>
              <a:t>value="Check </a:t>
            </a:r>
            <a:r>
              <a:rPr sz="2600" spc="-10" dirty="0">
                <a:latin typeface="Calibri"/>
                <a:cs typeface="Calibri"/>
              </a:rPr>
              <a:t>Checkbox" </a:t>
            </a:r>
            <a:r>
              <a:rPr sz="2600" b="1" spc="-5" dirty="0">
                <a:latin typeface="Calibri"/>
                <a:cs typeface="Calibri"/>
              </a:rPr>
              <a:t>onclick="check()" </a:t>
            </a:r>
            <a:r>
              <a:rPr sz="2600" dirty="0">
                <a:latin typeface="Calibri"/>
                <a:cs typeface="Calibri"/>
              </a:rPr>
              <a:t>/</a:t>
            </a:r>
            <a:r>
              <a:rPr sz="2600" spc="1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&gt;</a:t>
            </a:r>
            <a:endParaRPr sz="2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&lt;input </a:t>
            </a:r>
            <a:r>
              <a:rPr sz="2600" spc="-15" dirty="0">
                <a:latin typeface="Calibri"/>
                <a:cs typeface="Calibri"/>
              </a:rPr>
              <a:t>type="button" </a:t>
            </a:r>
            <a:r>
              <a:rPr sz="2600" spc="-5" dirty="0">
                <a:latin typeface="Calibri"/>
                <a:cs typeface="Calibri"/>
              </a:rPr>
              <a:t>value="Uncheck </a:t>
            </a:r>
            <a:r>
              <a:rPr sz="2600" spc="-10" dirty="0">
                <a:latin typeface="Calibri"/>
                <a:cs typeface="Calibri"/>
              </a:rPr>
              <a:t>Checkbox" </a:t>
            </a:r>
            <a:r>
              <a:rPr sz="2600" b="1" spc="-5" dirty="0">
                <a:latin typeface="Calibri"/>
                <a:cs typeface="Calibri"/>
              </a:rPr>
              <a:t>onclick="uncheck()" </a:t>
            </a:r>
            <a:r>
              <a:rPr sz="2600" dirty="0">
                <a:latin typeface="Calibri"/>
                <a:cs typeface="Calibri"/>
              </a:rPr>
              <a:t>/</a:t>
            </a:r>
            <a:r>
              <a:rPr sz="2600" spc="1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&gt;</a:t>
            </a:r>
            <a:endParaRPr sz="2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80"/>
              </a:spcBef>
            </a:pPr>
            <a:r>
              <a:rPr sz="2600" spc="-10" dirty="0">
                <a:latin typeface="Calibri"/>
                <a:cs typeface="Calibri"/>
              </a:rPr>
              <a:t>&lt;/form&gt;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&lt;/body&gt;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2600" spc="-5" dirty="0">
                <a:latin typeface="Calibri"/>
                <a:cs typeface="Calibri"/>
              </a:rPr>
              <a:t>&lt;/html&gt;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5" dirty="0"/>
              <a:t>Radio Button value</a:t>
            </a:r>
            <a:r>
              <a:rPr sz="6700" spc="-20" dirty="0"/>
              <a:t> </a:t>
            </a:r>
            <a:r>
              <a:rPr sz="6700" spc="130" dirty="0"/>
              <a:t>and  </a:t>
            </a:r>
            <a:r>
              <a:rPr sz="6700" spc="170" dirty="0"/>
              <a:t>checked</a:t>
            </a:r>
            <a:r>
              <a:rPr sz="6700" spc="-95" dirty="0"/>
              <a:t> </a:t>
            </a:r>
            <a:r>
              <a:rPr sz="6700" spc="45" dirty="0"/>
              <a:t>attributes</a:t>
            </a:r>
            <a:endParaRPr sz="6700"/>
          </a:p>
        </p:txBody>
      </p:sp>
      <p:sp>
        <p:nvSpPr>
          <p:cNvPr id="3" name="object 3"/>
          <p:cNvSpPr txBox="1"/>
          <p:nvPr/>
        </p:nvSpPr>
        <p:spPr>
          <a:xfrm>
            <a:off x="520700" y="2527300"/>
            <a:ext cx="8430895" cy="6113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&lt;html&gt;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&lt;head&gt;</a:t>
            </a:r>
            <a:endParaRPr sz="2000">
              <a:latin typeface="Calibri"/>
              <a:cs typeface="Calibri"/>
            </a:endParaRPr>
          </a:p>
          <a:p>
            <a:pPr marL="5270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&lt;script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type="text/javascript"&gt;</a:t>
            </a:r>
            <a:endParaRPr sz="2000">
              <a:latin typeface="Calibri"/>
              <a:cs typeface="Calibri"/>
            </a:endParaRPr>
          </a:p>
          <a:p>
            <a:pPr marL="527050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function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showFun()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{</a:t>
            </a:r>
            <a:endParaRPr sz="2000">
              <a:latin typeface="Calibri"/>
              <a:cs typeface="Calibri"/>
            </a:endParaRPr>
          </a:p>
          <a:p>
            <a:pPr marL="469900" marR="2623185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var </a:t>
            </a:r>
            <a:r>
              <a:rPr sz="2000" b="1" dirty="0">
                <a:latin typeface="Calibri"/>
                <a:cs typeface="Calibri"/>
              </a:rPr>
              <a:t>x="";  </a:t>
            </a:r>
            <a:r>
              <a:rPr sz="2000" b="1" spc="-5" dirty="0">
                <a:latin typeface="Calibri"/>
                <a:cs typeface="Calibri"/>
              </a:rPr>
              <a:t>if(document.getElementById("r1").checked==true)  x=document.getElementById("r1").value;</a:t>
            </a:r>
            <a:endParaRPr sz="2000">
              <a:latin typeface="Calibri"/>
              <a:cs typeface="Calibri"/>
            </a:endParaRPr>
          </a:p>
          <a:p>
            <a:pPr marL="469900" marR="21463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else </a:t>
            </a:r>
            <a:r>
              <a:rPr sz="2000" b="1" spc="-5" dirty="0">
                <a:latin typeface="Calibri"/>
                <a:cs typeface="Calibri"/>
              </a:rPr>
              <a:t>if(document.getElementById("r2").checked==true)  x=document.getElementById("r2").value;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alert(x);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}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&lt;/script&gt;</a:t>
            </a:r>
            <a:endParaRPr sz="2000">
              <a:latin typeface="Calibri"/>
              <a:cs typeface="Calibri"/>
            </a:endParaRPr>
          </a:p>
          <a:p>
            <a:pPr marL="29845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&lt;/head&gt;</a:t>
            </a:r>
            <a:endParaRPr sz="20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&lt;body&gt;</a:t>
            </a:r>
            <a:endParaRPr sz="2000">
              <a:latin typeface="Calibri"/>
              <a:cs typeface="Calibri"/>
            </a:endParaRPr>
          </a:p>
          <a:p>
            <a:pPr marL="5270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Gender:&lt;br/&gt;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&lt;input </a:t>
            </a:r>
            <a:r>
              <a:rPr sz="2000" spc="-5" dirty="0">
                <a:latin typeface="Calibri"/>
                <a:cs typeface="Calibri"/>
              </a:rPr>
              <a:t>type="radio" name="gender" value="Male" </a:t>
            </a:r>
            <a:r>
              <a:rPr sz="2000" dirty="0">
                <a:latin typeface="Calibri"/>
                <a:cs typeface="Calibri"/>
              </a:rPr>
              <a:t>id="r1" /&gt; Male &lt;br/&gt;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&lt;input </a:t>
            </a:r>
            <a:r>
              <a:rPr sz="2000" spc="-5" dirty="0">
                <a:latin typeface="Calibri"/>
                <a:cs typeface="Calibri"/>
              </a:rPr>
              <a:t>type="radio" name="gender" value="Female" </a:t>
            </a:r>
            <a:r>
              <a:rPr sz="2000" dirty="0">
                <a:latin typeface="Calibri"/>
                <a:cs typeface="Calibri"/>
              </a:rPr>
              <a:t>id="r2" /&gt; </a:t>
            </a:r>
            <a:r>
              <a:rPr sz="2000" spc="-5" dirty="0">
                <a:latin typeface="Calibri"/>
                <a:cs typeface="Calibri"/>
              </a:rPr>
              <a:t>Female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&lt;br/&gt;</a:t>
            </a:r>
            <a:endParaRPr sz="20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&lt;input </a:t>
            </a:r>
            <a:r>
              <a:rPr sz="2000" spc="-10" dirty="0">
                <a:latin typeface="Calibri"/>
                <a:cs typeface="Calibri"/>
              </a:rPr>
              <a:t>type="button" </a:t>
            </a:r>
            <a:r>
              <a:rPr sz="2000" spc="-5" dirty="0">
                <a:latin typeface="Calibri"/>
                <a:cs typeface="Calibri"/>
              </a:rPr>
              <a:t>value="show gender"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onclick="showFun()"</a:t>
            </a:r>
            <a:r>
              <a:rPr sz="2000" spc="-5" dirty="0">
                <a:latin typeface="Calibri"/>
                <a:cs typeface="Calibri"/>
              </a:rPr>
              <a:t>/&gt;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129" y="8928100"/>
            <a:ext cx="1063625" cy="627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51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&lt;/body&gt;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&lt;/html&gt;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50000" y="9296400"/>
            <a:ext cx="280035" cy="294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812800" y="1384300"/>
            <a:ext cx="9274175" cy="7974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-5" dirty="0">
                <a:latin typeface="Calibri"/>
                <a:cs typeface="Calibri"/>
              </a:rPr>
              <a:t>&lt;html&gt;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2600"/>
                </a:solidFill>
                <a:latin typeface="Calibri"/>
                <a:cs typeface="Calibri"/>
              </a:rPr>
              <a:t>&lt;head&gt;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5" dirty="0">
                <a:solidFill>
                  <a:srgbClr val="0433FF"/>
                </a:solidFill>
                <a:latin typeface="Calibri"/>
                <a:cs typeface="Calibri"/>
              </a:rPr>
              <a:t>&lt;script</a:t>
            </a:r>
            <a:r>
              <a:rPr sz="2700" spc="-30" dirty="0">
                <a:solidFill>
                  <a:srgbClr val="0433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0433FF"/>
                </a:solidFill>
                <a:latin typeface="Calibri"/>
                <a:cs typeface="Calibri"/>
              </a:rPr>
              <a:t>type="text/javascript"&gt;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b="1" spc="-10" dirty="0">
                <a:latin typeface="Calibri"/>
                <a:cs typeface="Calibri"/>
              </a:rPr>
              <a:t>function</a:t>
            </a:r>
            <a:r>
              <a:rPr sz="2700" b="1" spc="-6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displayResult()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b="1" dirty="0">
                <a:latin typeface="Calibri"/>
                <a:cs typeface="Calibri"/>
              </a:rPr>
              <a:t>{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b="1" spc="-15" dirty="0">
                <a:latin typeface="Calibri"/>
                <a:cs typeface="Calibri"/>
              </a:rPr>
              <a:t>var</a:t>
            </a:r>
            <a:r>
              <a:rPr sz="2700" b="1" spc="-6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y=document.getElementById("car").options;</a:t>
            </a:r>
            <a:endParaRPr sz="2700">
              <a:latin typeface="Calibri"/>
              <a:cs typeface="Calibri"/>
            </a:endParaRPr>
          </a:p>
          <a:p>
            <a:pPr marL="12700" marR="1507490">
              <a:lnSpc>
                <a:spcPts val="3300"/>
              </a:lnSpc>
              <a:spcBef>
                <a:spcPts val="120"/>
              </a:spcBef>
            </a:pPr>
            <a:r>
              <a:rPr sz="2700" b="1" spc="-15" dirty="0">
                <a:latin typeface="Calibri"/>
                <a:cs typeface="Calibri"/>
              </a:rPr>
              <a:t>var</a:t>
            </a:r>
            <a:r>
              <a:rPr sz="2700" b="1" spc="-70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x=document.getElementById("car").selectedIndex;  </a:t>
            </a:r>
            <a:r>
              <a:rPr sz="2700" b="1" dirty="0">
                <a:latin typeface="Calibri"/>
                <a:cs typeface="Calibri"/>
              </a:rPr>
              <a:t>alert("x= " + x + " y[" + x + "]= " +</a:t>
            </a:r>
            <a:r>
              <a:rPr sz="2700" b="1" spc="-55" dirty="0">
                <a:latin typeface="Calibri"/>
                <a:cs typeface="Calibri"/>
              </a:rPr>
              <a:t> </a:t>
            </a:r>
            <a:r>
              <a:rPr sz="2700" b="1" spc="-15" dirty="0">
                <a:latin typeface="Calibri"/>
                <a:cs typeface="Calibri"/>
              </a:rPr>
              <a:t>y[x].value);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180"/>
              </a:lnSpc>
            </a:pPr>
            <a:r>
              <a:rPr sz="2700" b="1" dirty="0">
                <a:latin typeface="Calibri"/>
                <a:cs typeface="Calibri"/>
              </a:rPr>
              <a:t>}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10" dirty="0">
                <a:solidFill>
                  <a:srgbClr val="0433FF"/>
                </a:solidFill>
                <a:latin typeface="Calibri"/>
                <a:cs typeface="Calibri"/>
              </a:rPr>
              <a:t>&lt;/script&gt;</a:t>
            </a:r>
            <a:r>
              <a:rPr sz="2700" spc="-55" dirty="0">
                <a:solidFill>
                  <a:srgbClr val="0433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2600"/>
                </a:solidFill>
                <a:latin typeface="Calibri"/>
                <a:cs typeface="Calibri"/>
              </a:rPr>
              <a:t>&lt;/head&gt;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5" dirty="0">
                <a:solidFill>
                  <a:srgbClr val="FF2600"/>
                </a:solidFill>
                <a:latin typeface="Calibri"/>
                <a:cs typeface="Calibri"/>
              </a:rPr>
              <a:t>&lt;body&gt;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dirty="0">
                <a:latin typeface="Calibri"/>
                <a:cs typeface="Calibri"/>
              </a:rPr>
              <a:t>Select </a:t>
            </a:r>
            <a:r>
              <a:rPr sz="2700" spc="-10" dirty="0">
                <a:latin typeface="Calibri"/>
                <a:cs typeface="Calibri"/>
              </a:rPr>
              <a:t>your </a:t>
            </a:r>
            <a:r>
              <a:rPr sz="2700" spc="-5" dirty="0">
                <a:latin typeface="Calibri"/>
                <a:cs typeface="Calibri"/>
              </a:rPr>
              <a:t>Car:&lt;br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/&gt;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5" dirty="0">
                <a:latin typeface="Calibri"/>
                <a:cs typeface="Calibri"/>
              </a:rPr>
              <a:t>&lt;select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id="car"&gt;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10" dirty="0">
                <a:latin typeface="Calibri"/>
                <a:cs typeface="Calibri"/>
              </a:rPr>
              <a:t>&lt;option value </a:t>
            </a:r>
            <a:r>
              <a:rPr sz="2700" spc="-5" dirty="0">
                <a:latin typeface="Calibri"/>
                <a:cs typeface="Calibri"/>
              </a:rPr>
              <a:t>="Kia"&gt; </a:t>
            </a:r>
            <a:r>
              <a:rPr sz="2700" dirty="0">
                <a:latin typeface="Calibri"/>
                <a:cs typeface="Calibri"/>
              </a:rPr>
              <a:t>KIA</a:t>
            </a:r>
            <a:r>
              <a:rPr sz="2700" spc="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&lt;/option&gt;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10" dirty="0">
                <a:latin typeface="Calibri"/>
                <a:cs typeface="Calibri"/>
              </a:rPr>
              <a:t>&lt;option value </a:t>
            </a:r>
            <a:r>
              <a:rPr sz="2700" spc="-5" dirty="0">
                <a:latin typeface="Calibri"/>
                <a:cs typeface="Calibri"/>
              </a:rPr>
              <a:t>="bmw"&gt; BMW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&lt;/option&gt;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10" dirty="0">
                <a:latin typeface="Calibri"/>
                <a:cs typeface="Calibri"/>
              </a:rPr>
              <a:t>&lt;option value </a:t>
            </a:r>
            <a:r>
              <a:rPr sz="2700" spc="-5" dirty="0">
                <a:latin typeface="Calibri"/>
                <a:cs typeface="Calibri"/>
              </a:rPr>
              <a:t>="jaguar"&gt; </a:t>
            </a:r>
            <a:r>
              <a:rPr sz="2700" spc="-25" dirty="0">
                <a:latin typeface="Calibri"/>
                <a:cs typeface="Calibri"/>
              </a:rPr>
              <a:t>JAGUAR</a:t>
            </a:r>
            <a:r>
              <a:rPr sz="2700" spc="5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&lt;/option&gt;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10" dirty="0">
                <a:latin typeface="Calibri"/>
                <a:cs typeface="Calibri"/>
              </a:rPr>
              <a:t>&lt;option value </a:t>
            </a:r>
            <a:r>
              <a:rPr sz="2700" spc="-5" dirty="0">
                <a:latin typeface="Calibri"/>
                <a:cs typeface="Calibri"/>
              </a:rPr>
              <a:t>="golf"&gt; </a:t>
            </a:r>
            <a:r>
              <a:rPr sz="2700" dirty="0">
                <a:latin typeface="Calibri"/>
                <a:cs typeface="Calibri"/>
              </a:rPr>
              <a:t>GOLF </a:t>
            </a:r>
            <a:r>
              <a:rPr sz="2700" spc="-15" dirty="0">
                <a:latin typeface="Calibri"/>
                <a:cs typeface="Calibri"/>
              </a:rPr>
              <a:t>&lt;/option&gt;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10" dirty="0">
                <a:latin typeface="Calibri"/>
                <a:cs typeface="Calibri"/>
              </a:rPr>
              <a:t>&lt;/select&gt;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5" dirty="0">
                <a:latin typeface="Calibri"/>
                <a:cs typeface="Calibri"/>
              </a:rPr>
              <a:t>&lt;input </a:t>
            </a:r>
            <a:r>
              <a:rPr sz="2700" spc="-15" dirty="0">
                <a:latin typeface="Calibri"/>
                <a:cs typeface="Calibri"/>
              </a:rPr>
              <a:t>type="button" </a:t>
            </a:r>
            <a:r>
              <a:rPr sz="2700" spc="-5" dirty="0">
                <a:latin typeface="Calibri"/>
                <a:cs typeface="Calibri"/>
              </a:rPr>
              <a:t>value="showCar"</a:t>
            </a:r>
            <a:r>
              <a:rPr sz="2700" spc="4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onclick="displayResult()</a:t>
            </a:r>
            <a:r>
              <a:rPr sz="2700" spc="-5" dirty="0">
                <a:latin typeface="Calibri"/>
                <a:cs typeface="Calibri"/>
              </a:rPr>
              <a:t>"&gt;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spc="-5" dirty="0">
                <a:solidFill>
                  <a:srgbClr val="FF2600"/>
                </a:solidFill>
                <a:latin typeface="Calibri"/>
                <a:cs typeface="Calibri"/>
              </a:rPr>
              <a:t>&lt;/body&gt;</a:t>
            </a:r>
            <a:r>
              <a:rPr sz="2700" spc="-70" dirty="0">
                <a:solidFill>
                  <a:srgbClr val="FF26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&lt;/html&gt;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381000">
              <a:lnSpc>
                <a:spcPct val="100000"/>
              </a:lnSpc>
            </a:pPr>
            <a:r>
              <a:rPr sz="3600" b="1" dirty="0">
                <a:latin typeface="Calibri"/>
                <a:cs typeface="Calibri"/>
              </a:rPr>
              <a:t>Select </a:t>
            </a:r>
            <a:r>
              <a:rPr sz="3600" b="1" spc="-5" dirty="0">
                <a:latin typeface="Calibri"/>
                <a:cs typeface="Calibri"/>
              </a:rPr>
              <a:t>selectedIndex</a:t>
            </a:r>
            <a:r>
              <a:rPr sz="3600" b="1" spc="-5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Property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9300" y="1181100"/>
            <a:ext cx="3305810" cy="1309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300" b="1" dirty="0">
                <a:latin typeface="Arial"/>
                <a:cs typeface="Arial"/>
              </a:rPr>
              <a:t>Demo!</a:t>
            </a:r>
            <a:endParaRPr sz="8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7400" y="2819400"/>
            <a:ext cx="10350500" cy="4965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700" y="2098039"/>
            <a:ext cx="11820525" cy="2766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100"/>
              </a:lnSpc>
            </a:pP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According to the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W3C HTML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DOM standard, everything in an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document</a:t>
            </a:r>
            <a:r>
              <a:rPr sz="2600" spc="-2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is  a</a:t>
            </a:r>
            <a:r>
              <a:rPr sz="2600" spc="-10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node:</a:t>
            </a:r>
            <a:endParaRPr sz="2600">
              <a:latin typeface="Arial"/>
              <a:cs typeface="Arial"/>
            </a:endParaRPr>
          </a:p>
          <a:p>
            <a:pPr marL="469900" indent="-317500">
              <a:lnSpc>
                <a:spcPts val="2990"/>
              </a:lnSpc>
              <a:buChar char="•"/>
              <a:tabLst>
                <a:tab pos="469265" algn="l"/>
                <a:tab pos="469900" algn="l"/>
              </a:tabLst>
            </a:pP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entire document is a document</a:t>
            </a:r>
            <a:r>
              <a:rPr sz="2600" spc="-9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node</a:t>
            </a:r>
            <a:endParaRPr sz="2600">
              <a:latin typeface="Arial"/>
              <a:cs typeface="Arial"/>
            </a:endParaRPr>
          </a:p>
          <a:p>
            <a:pPr marL="469900" indent="-317500">
              <a:lnSpc>
                <a:spcPts val="3100"/>
              </a:lnSpc>
              <a:buChar char="•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Every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element is an element</a:t>
            </a:r>
            <a:r>
              <a:rPr sz="26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node</a:t>
            </a:r>
            <a:endParaRPr sz="2600">
              <a:latin typeface="Arial"/>
              <a:cs typeface="Arial"/>
            </a:endParaRPr>
          </a:p>
          <a:p>
            <a:pPr marL="469900" indent="-317500">
              <a:lnSpc>
                <a:spcPts val="3100"/>
              </a:lnSpc>
              <a:buChar char="•"/>
              <a:tabLst>
                <a:tab pos="469265" algn="l"/>
                <a:tab pos="469900" algn="l"/>
              </a:tabLst>
            </a:pP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text inside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elements are text</a:t>
            </a:r>
            <a:r>
              <a:rPr sz="2600" spc="-17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nodes</a:t>
            </a:r>
            <a:endParaRPr sz="2600">
              <a:latin typeface="Arial"/>
              <a:cs typeface="Arial"/>
            </a:endParaRPr>
          </a:p>
          <a:p>
            <a:pPr marL="469900" indent="-317500">
              <a:lnSpc>
                <a:spcPts val="3100"/>
              </a:lnSpc>
              <a:buChar char="•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Every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HTML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attribute is an attribute</a:t>
            </a:r>
            <a:r>
              <a:rPr sz="2600" spc="-1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node</a:t>
            </a:r>
            <a:endParaRPr sz="2600">
              <a:latin typeface="Arial"/>
              <a:cs typeface="Arial"/>
            </a:endParaRPr>
          </a:p>
          <a:p>
            <a:pPr marL="469900" indent="-317500">
              <a:lnSpc>
                <a:spcPts val="3110"/>
              </a:lnSpc>
              <a:buChar char="•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All comments are comment</a:t>
            </a:r>
            <a:r>
              <a:rPr sz="26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nodes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06700" y="5194300"/>
            <a:ext cx="7010400" cy="356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83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0" dirty="0"/>
              <a:t>DOM</a:t>
            </a:r>
            <a:r>
              <a:rPr sz="8000" spc="-95" dirty="0"/>
              <a:t> </a:t>
            </a:r>
            <a:r>
              <a:rPr sz="8000" spc="85" dirty="0"/>
              <a:t>Nodes</a:t>
            </a:r>
            <a:endParaRPr sz="8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625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50" spc="70" dirty="0"/>
              <a:t>Navigating </a:t>
            </a:r>
            <a:r>
              <a:rPr sz="7050" spc="-10" dirty="0"/>
              <a:t>Between</a:t>
            </a:r>
            <a:r>
              <a:rPr sz="7050" spc="-135" dirty="0"/>
              <a:t> </a:t>
            </a:r>
            <a:r>
              <a:rPr sz="7050" spc="70" dirty="0"/>
              <a:t>Nodes</a:t>
            </a:r>
            <a:endParaRPr sz="7050"/>
          </a:p>
        </p:txBody>
      </p:sp>
      <p:sp>
        <p:nvSpPr>
          <p:cNvPr id="3" name="object 3"/>
          <p:cNvSpPr txBox="1"/>
          <p:nvPr/>
        </p:nvSpPr>
        <p:spPr>
          <a:xfrm>
            <a:off x="698500" y="2486822"/>
            <a:ext cx="9862820" cy="540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400"/>
              </a:lnSpc>
            </a:pPr>
            <a:r>
              <a:rPr sz="3900" spc="-19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3900" spc="70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use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900" spc="20" dirty="0">
                <a:solidFill>
                  <a:srgbClr val="323332"/>
                </a:solidFill>
                <a:latin typeface="Arial"/>
                <a:cs typeface="Arial"/>
              </a:rPr>
              <a:t>following </a:t>
            </a:r>
            <a:r>
              <a:rPr sz="3900" spc="50" dirty="0">
                <a:solidFill>
                  <a:srgbClr val="323332"/>
                </a:solidFill>
                <a:latin typeface="Arial"/>
                <a:cs typeface="Arial"/>
              </a:rPr>
              <a:t>node </a:t>
            </a:r>
            <a:r>
              <a:rPr sz="3900" spc="40" dirty="0">
                <a:solidFill>
                  <a:srgbClr val="323332"/>
                </a:solidFill>
                <a:latin typeface="Arial"/>
                <a:cs typeface="Arial"/>
              </a:rPr>
              <a:t>properties </a:t>
            </a:r>
            <a:r>
              <a:rPr sz="3900" dirty="0">
                <a:solidFill>
                  <a:srgbClr val="323332"/>
                </a:solidFill>
                <a:latin typeface="Arial"/>
                <a:cs typeface="Arial"/>
              </a:rPr>
              <a:t>to  </a:t>
            </a:r>
            <a:r>
              <a:rPr sz="3900" spc="25" dirty="0">
                <a:solidFill>
                  <a:srgbClr val="323332"/>
                </a:solidFill>
                <a:latin typeface="Arial"/>
                <a:cs typeface="Arial"/>
              </a:rPr>
              <a:t>navigate </a:t>
            </a:r>
            <a:r>
              <a:rPr sz="3900" spc="30" dirty="0">
                <a:solidFill>
                  <a:srgbClr val="323332"/>
                </a:solidFill>
                <a:latin typeface="Arial"/>
                <a:cs typeface="Arial"/>
              </a:rPr>
              <a:t>between </a:t>
            </a:r>
            <a:r>
              <a:rPr sz="3900" spc="40" dirty="0">
                <a:solidFill>
                  <a:srgbClr val="323332"/>
                </a:solidFill>
                <a:latin typeface="Arial"/>
                <a:cs typeface="Arial"/>
              </a:rPr>
              <a:t>nodes </a:t>
            </a:r>
            <a:r>
              <a:rPr sz="3900" spc="-5" dirty="0">
                <a:solidFill>
                  <a:srgbClr val="323332"/>
                </a:solidFill>
                <a:latin typeface="Arial"/>
                <a:cs typeface="Arial"/>
              </a:rPr>
              <a:t>with</a:t>
            </a:r>
            <a:r>
              <a:rPr sz="3900" spc="-10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900" spc="15" dirty="0">
                <a:solidFill>
                  <a:srgbClr val="323332"/>
                </a:solidFill>
                <a:latin typeface="Arial"/>
                <a:cs typeface="Arial"/>
              </a:rPr>
              <a:t>JavaScript:</a:t>
            </a:r>
            <a:endParaRPr sz="3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100">
              <a:latin typeface="Times New Roman"/>
              <a:cs typeface="Times New Roman"/>
            </a:endParaRPr>
          </a:p>
          <a:p>
            <a:pPr marL="469900" indent="-3175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3900" spc="35" dirty="0">
                <a:solidFill>
                  <a:srgbClr val="323332"/>
                </a:solidFill>
                <a:latin typeface="Arial"/>
                <a:cs typeface="Arial"/>
              </a:rPr>
              <a:t>parentNode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69900" algn="l"/>
              </a:tabLst>
            </a:pPr>
            <a:r>
              <a:rPr sz="3900" spc="65" dirty="0">
                <a:solidFill>
                  <a:srgbClr val="323332"/>
                </a:solidFill>
                <a:latin typeface="Arial"/>
                <a:cs typeface="Arial"/>
              </a:rPr>
              <a:t>childNodes[nodenumber]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69900" algn="l"/>
              </a:tabLst>
            </a:pPr>
            <a:r>
              <a:rPr sz="3900" spc="20" dirty="0">
                <a:solidFill>
                  <a:srgbClr val="323332"/>
                </a:solidFill>
                <a:latin typeface="Arial"/>
                <a:cs typeface="Arial"/>
              </a:rPr>
              <a:t>firstChild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69900" algn="l"/>
              </a:tabLst>
            </a:pPr>
            <a:r>
              <a:rPr sz="3900" spc="20" dirty="0">
                <a:solidFill>
                  <a:srgbClr val="323332"/>
                </a:solidFill>
                <a:latin typeface="Arial"/>
                <a:cs typeface="Arial"/>
              </a:rPr>
              <a:t>lastChild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69900" algn="l"/>
              </a:tabLst>
            </a:pPr>
            <a:r>
              <a:rPr sz="3900" spc="15" dirty="0">
                <a:solidFill>
                  <a:srgbClr val="323332"/>
                </a:solidFill>
                <a:latin typeface="Arial"/>
                <a:cs typeface="Arial"/>
              </a:rPr>
              <a:t>nextSibling</a:t>
            </a:r>
            <a:endParaRPr sz="3900">
              <a:latin typeface="Arial"/>
              <a:cs typeface="Arial"/>
            </a:endParaRPr>
          </a:p>
          <a:p>
            <a:pPr marL="469900" indent="-317500">
              <a:lnSpc>
                <a:spcPct val="100000"/>
              </a:lnSpc>
              <a:spcBef>
                <a:spcPts val="20"/>
              </a:spcBef>
              <a:buChar char="•"/>
              <a:tabLst>
                <a:tab pos="469900" algn="l"/>
              </a:tabLst>
            </a:pPr>
            <a:r>
              <a:rPr sz="3900" spc="20" dirty="0">
                <a:solidFill>
                  <a:srgbClr val="323332"/>
                </a:solidFill>
                <a:latin typeface="Arial"/>
                <a:cs typeface="Arial"/>
              </a:rPr>
              <a:t>previousSibling</a:t>
            </a:r>
            <a:endParaRPr sz="3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705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50" spc="85" dirty="0"/>
              <a:t>Node</a:t>
            </a:r>
            <a:r>
              <a:rPr sz="7050" spc="-35" dirty="0"/>
              <a:t> </a:t>
            </a:r>
            <a:r>
              <a:rPr sz="7050" spc="-30" dirty="0"/>
              <a:t>Properties–Examples</a:t>
            </a:r>
            <a:endParaRPr sz="7050"/>
          </a:p>
        </p:txBody>
      </p:sp>
      <p:sp>
        <p:nvSpPr>
          <p:cNvPr id="3" name="object 3"/>
          <p:cNvSpPr txBox="1"/>
          <p:nvPr/>
        </p:nvSpPr>
        <p:spPr>
          <a:xfrm>
            <a:off x="762000" y="2550139"/>
            <a:ext cx="10946765" cy="6800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99"/>
              </a:lnSpc>
            </a:pPr>
            <a:r>
              <a:rPr sz="2400" dirty="0">
                <a:solidFill>
                  <a:srgbClr val="323332"/>
                </a:solidFill>
                <a:latin typeface="Verdana"/>
                <a:cs typeface="Verdana"/>
              </a:rPr>
              <a:t>In </a:t>
            </a:r>
            <a:r>
              <a:rPr sz="2400" spc="-5" dirty="0">
                <a:solidFill>
                  <a:srgbClr val="323332"/>
                </a:solidFill>
                <a:latin typeface="Verdana"/>
                <a:cs typeface="Verdana"/>
              </a:rPr>
              <a:t>addition to the </a:t>
            </a:r>
            <a:r>
              <a:rPr sz="2400" dirty="0">
                <a:solidFill>
                  <a:srgbClr val="323332"/>
                </a:solidFill>
                <a:latin typeface="Verdana"/>
                <a:cs typeface="Verdana"/>
              </a:rPr>
              <a:t>innerHTML </a:t>
            </a:r>
            <a:r>
              <a:rPr sz="2400" spc="-30" dirty="0">
                <a:solidFill>
                  <a:srgbClr val="323332"/>
                </a:solidFill>
                <a:latin typeface="Verdana"/>
                <a:cs typeface="Verdana"/>
              </a:rPr>
              <a:t>property, </a:t>
            </a:r>
            <a:r>
              <a:rPr sz="2400" spc="-10" dirty="0">
                <a:solidFill>
                  <a:srgbClr val="323332"/>
                </a:solidFill>
                <a:latin typeface="Verdana"/>
                <a:cs typeface="Verdana"/>
              </a:rPr>
              <a:t>you </a:t>
            </a:r>
            <a:r>
              <a:rPr sz="2400" dirty="0">
                <a:solidFill>
                  <a:srgbClr val="323332"/>
                </a:solidFill>
                <a:latin typeface="Verdana"/>
                <a:cs typeface="Verdana"/>
              </a:rPr>
              <a:t>can also use </a:t>
            </a:r>
            <a:r>
              <a:rPr sz="2400" spc="-5" dirty="0">
                <a:solidFill>
                  <a:srgbClr val="323332"/>
                </a:solidFill>
                <a:latin typeface="Verdana"/>
                <a:cs typeface="Verdana"/>
              </a:rPr>
              <a:t>the childNodes  </a:t>
            </a:r>
            <a:r>
              <a:rPr sz="2400" dirty="0">
                <a:solidFill>
                  <a:srgbClr val="323332"/>
                </a:solidFill>
                <a:latin typeface="Verdana"/>
                <a:cs typeface="Verdana"/>
              </a:rPr>
              <a:t>and </a:t>
            </a:r>
            <a:r>
              <a:rPr sz="2400" spc="-15" dirty="0">
                <a:solidFill>
                  <a:srgbClr val="323332"/>
                </a:solidFill>
                <a:latin typeface="Verdana"/>
                <a:cs typeface="Verdana"/>
              </a:rPr>
              <a:t>nodeValue </a:t>
            </a:r>
            <a:r>
              <a:rPr sz="2400" spc="-5" dirty="0">
                <a:solidFill>
                  <a:srgbClr val="323332"/>
                </a:solidFill>
                <a:latin typeface="Verdana"/>
                <a:cs typeface="Verdana"/>
              </a:rPr>
              <a:t>properties to get the content </a:t>
            </a:r>
            <a:r>
              <a:rPr sz="2400" dirty="0">
                <a:solidFill>
                  <a:srgbClr val="323332"/>
                </a:solidFill>
                <a:latin typeface="Verdana"/>
                <a:cs typeface="Verdana"/>
              </a:rPr>
              <a:t>of an</a:t>
            </a:r>
            <a:r>
              <a:rPr sz="2400" spc="7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323332"/>
                </a:solidFill>
                <a:latin typeface="Verdana"/>
                <a:cs typeface="Verdana"/>
              </a:rPr>
              <a:t>element.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5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40"/>
              </a:spcBef>
            </a:pPr>
            <a:r>
              <a:rPr sz="2300" spc="10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10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300" spc="10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</a:pPr>
            <a:r>
              <a:rPr sz="23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5" dirty="0">
                <a:solidFill>
                  <a:srgbClr val="A52A2A"/>
                </a:solidFill>
                <a:latin typeface="Arial"/>
                <a:cs typeface="Arial"/>
              </a:rPr>
              <a:t>h1 </a:t>
            </a:r>
            <a:r>
              <a:rPr sz="2300" spc="5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300" spc="5" dirty="0">
                <a:solidFill>
                  <a:srgbClr val="0327CD"/>
                </a:solidFill>
                <a:latin typeface="Arial"/>
                <a:cs typeface="Arial"/>
              </a:rPr>
              <a:t>"intro"</a:t>
            </a:r>
            <a:r>
              <a:rPr sz="2300" spc="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00" spc="5" dirty="0">
                <a:solidFill>
                  <a:srgbClr val="323332"/>
                </a:solidFill>
                <a:latin typeface="Arial"/>
                <a:cs typeface="Arial"/>
              </a:rPr>
              <a:t>My </a:t>
            </a:r>
            <a:r>
              <a:rPr sz="2300" spc="-30" dirty="0">
                <a:solidFill>
                  <a:srgbClr val="323332"/>
                </a:solidFill>
                <a:latin typeface="Arial"/>
                <a:cs typeface="Arial"/>
              </a:rPr>
              <a:t>First</a:t>
            </a:r>
            <a:r>
              <a:rPr sz="2300" spc="-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00" spc="35" dirty="0">
                <a:solidFill>
                  <a:srgbClr val="323332"/>
                </a:solidFill>
                <a:latin typeface="Arial"/>
                <a:cs typeface="Arial"/>
              </a:rPr>
              <a:t>Page</a:t>
            </a:r>
            <a:r>
              <a:rPr sz="2300" spc="3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35" dirty="0">
                <a:solidFill>
                  <a:srgbClr val="A52A2A"/>
                </a:solidFill>
                <a:latin typeface="Arial"/>
                <a:cs typeface="Arial"/>
              </a:rPr>
              <a:t>/h1</a:t>
            </a:r>
            <a:r>
              <a:rPr sz="2300" spc="3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</a:pPr>
            <a:r>
              <a:rPr sz="2300" spc="1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150" dirty="0">
                <a:solidFill>
                  <a:srgbClr val="A52A2A"/>
                </a:solidFill>
                <a:latin typeface="Arial"/>
                <a:cs typeface="Arial"/>
              </a:rPr>
              <a:t>p</a:t>
            </a:r>
            <a:r>
              <a:rPr sz="2300" spc="-55" dirty="0">
                <a:solidFill>
                  <a:srgbClr val="A52A2A"/>
                </a:solidFill>
                <a:latin typeface="Arial"/>
                <a:cs typeface="Arial"/>
              </a:rPr>
              <a:t> </a:t>
            </a:r>
            <a:r>
              <a:rPr sz="2300" spc="40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300" spc="40" dirty="0">
                <a:solidFill>
                  <a:srgbClr val="0327CD"/>
                </a:solidFill>
                <a:latin typeface="Arial"/>
                <a:cs typeface="Arial"/>
              </a:rPr>
              <a:t>"demo"</a:t>
            </a:r>
            <a:r>
              <a:rPr sz="2300" spc="4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300" spc="40" dirty="0">
                <a:solidFill>
                  <a:srgbClr val="323332"/>
                </a:solidFill>
                <a:latin typeface="Arial"/>
                <a:cs typeface="Arial"/>
              </a:rPr>
              <a:t>Hello!</a:t>
            </a:r>
            <a:r>
              <a:rPr sz="2300" spc="4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4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300" spc="4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</a:pP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75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300" spc="7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698500" marR="2372360">
              <a:lnSpc>
                <a:spcPct val="101400"/>
              </a:lnSpc>
            </a:pPr>
            <a:r>
              <a:rPr sz="2300" spc="-5" dirty="0">
                <a:solidFill>
                  <a:srgbClr val="323332"/>
                </a:solidFill>
                <a:latin typeface="Arial"/>
                <a:cs typeface="Arial"/>
              </a:rPr>
              <a:t>var </a:t>
            </a:r>
            <a:r>
              <a:rPr sz="2300" spc="-65" dirty="0">
                <a:solidFill>
                  <a:srgbClr val="323332"/>
                </a:solidFill>
                <a:latin typeface="Arial"/>
                <a:cs typeface="Arial"/>
              </a:rPr>
              <a:t>myText </a:t>
            </a:r>
            <a:r>
              <a:rPr sz="2300" spc="170" dirty="0">
                <a:solidFill>
                  <a:srgbClr val="323332"/>
                </a:solidFill>
                <a:latin typeface="Arial"/>
                <a:cs typeface="Arial"/>
              </a:rPr>
              <a:t>=  </a:t>
            </a:r>
            <a:r>
              <a:rPr sz="2300" spc="5" dirty="0">
                <a:solidFill>
                  <a:srgbClr val="323332"/>
                </a:solidFill>
                <a:latin typeface="Arial"/>
                <a:cs typeface="Arial"/>
              </a:rPr>
              <a:t>document.getElementById("intro").childNodes[0].nodeValue;  </a:t>
            </a:r>
            <a:r>
              <a:rPr sz="2300" dirty="0">
                <a:solidFill>
                  <a:srgbClr val="323332"/>
                </a:solidFill>
                <a:latin typeface="Arial"/>
                <a:cs typeface="Arial"/>
              </a:rPr>
              <a:t>document.getElementById("demo").innerHTML </a:t>
            </a:r>
            <a:r>
              <a:rPr sz="2300" spc="170" dirty="0">
                <a:solidFill>
                  <a:srgbClr val="323332"/>
                </a:solidFill>
                <a:latin typeface="Arial"/>
                <a:cs typeface="Arial"/>
              </a:rPr>
              <a:t>=</a:t>
            </a:r>
            <a:r>
              <a:rPr sz="2300" spc="-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300" spc="-60" dirty="0">
                <a:solidFill>
                  <a:srgbClr val="323332"/>
                </a:solidFill>
                <a:latin typeface="Arial"/>
                <a:cs typeface="Arial"/>
              </a:rPr>
              <a:t>myText;</a:t>
            </a:r>
            <a:endParaRPr sz="2300">
              <a:latin typeface="Arial"/>
              <a:cs typeface="Arial"/>
            </a:endParaRPr>
          </a:p>
          <a:p>
            <a:pPr marL="698500">
              <a:lnSpc>
                <a:spcPct val="100000"/>
              </a:lnSpc>
              <a:spcBef>
                <a:spcPts val="40"/>
              </a:spcBef>
            </a:pP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65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30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300" spc="8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85" dirty="0">
                <a:solidFill>
                  <a:srgbClr val="A52A2A"/>
                </a:solidFill>
                <a:latin typeface="Arial"/>
                <a:cs typeface="Arial"/>
              </a:rPr>
              <a:t>/body</a:t>
            </a:r>
            <a:r>
              <a:rPr sz="2300" spc="8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40"/>
              </a:spcBef>
            </a:pPr>
            <a:r>
              <a:rPr sz="2300" spc="5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300" spc="50" dirty="0">
                <a:solidFill>
                  <a:srgbClr val="A52A2A"/>
                </a:solidFill>
                <a:latin typeface="Arial"/>
                <a:cs typeface="Arial"/>
              </a:rPr>
              <a:t>/html</a:t>
            </a:r>
            <a:r>
              <a:rPr sz="2300" spc="5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8950" rIns="0" bIns="0" rtlCol="0">
            <a:spAutoFit/>
          </a:bodyPr>
          <a:lstStyle/>
          <a:p>
            <a:pPr marL="254000">
              <a:lnSpc>
                <a:spcPct val="100000"/>
              </a:lnSpc>
            </a:pPr>
            <a:r>
              <a:rPr sz="7450" spc="-5" dirty="0"/>
              <a:t>Outlines of </a:t>
            </a:r>
            <a:r>
              <a:rPr sz="7450" spc="-30" dirty="0"/>
              <a:t>today’s</a:t>
            </a:r>
            <a:r>
              <a:rPr sz="7450" spc="-75" dirty="0"/>
              <a:t> </a:t>
            </a:r>
            <a:r>
              <a:rPr sz="7450" spc="35" dirty="0"/>
              <a:t>lecture</a:t>
            </a:r>
            <a:endParaRPr sz="7450"/>
          </a:p>
        </p:txBody>
      </p:sp>
      <p:sp>
        <p:nvSpPr>
          <p:cNvPr id="3" name="object 3"/>
          <p:cNvSpPr txBox="1"/>
          <p:nvPr/>
        </p:nvSpPr>
        <p:spPr>
          <a:xfrm>
            <a:off x="808946" y="3536975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7300" y="3467100"/>
            <a:ext cx="13976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35" dirty="0">
                <a:solidFill>
                  <a:srgbClr val="FF0000"/>
                </a:solidFill>
                <a:latin typeface="Arial"/>
                <a:cs typeface="Arial"/>
              </a:rPr>
              <a:t>Events</a:t>
            </a:r>
            <a:endParaRPr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8946" y="4616475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7300" y="4546600"/>
            <a:ext cx="597090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40" dirty="0">
                <a:latin typeface="Arial"/>
                <a:cs typeface="Arial"/>
              </a:rPr>
              <a:t>Assigning </a:t>
            </a:r>
            <a:r>
              <a:rPr sz="3600" dirty="0">
                <a:latin typeface="Arial"/>
                <a:cs typeface="Arial"/>
              </a:rPr>
              <a:t>events </a:t>
            </a:r>
            <a:r>
              <a:rPr sz="3600" spc="35" dirty="0">
                <a:latin typeface="Arial"/>
                <a:cs typeface="Arial"/>
              </a:rPr>
              <a:t>using</a:t>
            </a:r>
            <a:r>
              <a:rPr sz="3600" spc="-9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DOM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08946" y="5695975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7300" y="5626100"/>
            <a:ext cx="23882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Dom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35" dirty="0">
                <a:latin typeface="Arial"/>
                <a:cs typeface="Arial"/>
              </a:rPr>
              <a:t>nodes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8946" y="6775475"/>
            <a:ext cx="196850" cy="434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spc="400" dirty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7300" y="6705600"/>
            <a:ext cx="606361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>
                <a:latin typeface="Arial"/>
                <a:cs typeface="Arial"/>
              </a:rPr>
              <a:t>Browser </a:t>
            </a:r>
            <a:r>
              <a:rPr sz="3600" spc="65" dirty="0">
                <a:latin typeface="Arial"/>
                <a:cs typeface="Arial"/>
              </a:rPr>
              <a:t>Object </a:t>
            </a:r>
            <a:r>
              <a:rPr sz="3600" spc="35" dirty="0">
                <a:latin typeface="Arial"/>
                <a:cs typeface="Arial"/>
              </a:rPr>
              <a:t>Model</a:t>
            </a:r>
            <a:r>
              <a:rPr sz="3600" spc="-12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(BOM)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749300" y="2286000"/>
            <a:ext cx="9566910" cy="674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Using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10" dirty="0">
                <a:solidFill>
                  <a:srgbClr val="323332"/>
                </a:solidFill>
                <a:latin typeface="Arial"/>
                <a:cs typeface="Arial"/>
              </a:rPr>
              <a:t>firstChild </a:t>
            </a:r>
            <a:r>
              <a:rPr sz="2600" spc="35" dirty="0">
                <a:solidFill>
                  <a:srgbClr val="323332"/>
                </a:solidFill>
                <a:latin typeface="Arial"/>
                <a:cs typeface="Arial"/>
              </a:rPr>
              <a:t>property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same as </a:t>
            </a:r>
            <a:r>
              <a:rPr sz="2600" spc="25" dirty="0">
                <a:solidFill>
                  <a:srgbClr val="323332"/>
                </a:solidFill>
                <a:latin typeface="Arial"/>
                <a:cs typeface="Arial"/>
              </a:rPr>
              <a:t>using</a:t>
            </a:r>
            <a:r>
              <a:rPr sz="2600" spc="-3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50" dirty="0">
                <a:solidFill>
                  <a:srgbClr val="323332"/>
                </a:solidFill>
                <a:latin typeface="Arial"/>
                <a:cs typeface="Arial"/>
              </a:rPr>
              <a:t>childNodes[0]: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50">
              <a:latin typeface="Times New Roman"/>
              <a:cs typeface="Times New Roman"/>
            </a:endParaRPr>
          </a:p>
          <a:p>
            <a:pPr marL="88900">
              <a:lnSpc>
                <a:spcPts val="3110"/>
              </a:lnSpc>
            </a:pPr>
            <a:r>
              <a:rPr sz="26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65" dirty="0">
                <a:solidFill>
                  <a:srgbClr val="A52A2A"/>
                </a:solidFill>
                <a:latin typeface="Arial"/>
                <a:cs typeface="Arial"/>
              </a:rPr>
              <a:t>html</a:t>
            </a:r>
            <a:r>
              <a:rPr sz="260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  <a:p>
            <a:pPr marL="317500">
              <a:lnSpc>
                <a:spcPts val="3110"/>
              </a:lnSpc>
            </a:pPr>
            <a:r>
              <a:rPr sz="2600" spc="11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110" dirty="0">
                <a:solidFill>
                  <a:srgbClr val="A52A2A"/>
                </a:solidFill>
                <a:latin typeface="Arial"/>
                <a:cs typeface="Arial"/>
              </a:rPr>
              <a:t>body</a:t>
            </a:r>
            <a:r>
              <a:rPr sz="2600" spc="11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Times New Roman"/>
              <a:cs typeface="Times New Roman"/>
            </a:endParaRPr>
          </a:p>
          <a:p>
            <a:pPr marL="546100">
              <a:lnSpc>
                <a:spcPct val="100000"/>
              </a:lnSpc>
            </a:pPr>
            <a:r>
              <a:rPr sz="260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65" dirty="0">
                <a:solidFill>
                  <a:srgbClr val="A52A2A"/>
                </a:solidFill>
                <a:latin typeface="Arial"/>
                <a:cs typeface="Arial"/>
              </a:rPr>
              <a:t>h1 </a:t>
            </a:r>
            <a:r>
              <a:rPr sz="2600" spc="5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600" spc="5" dirty="0">
                <a:solidFill>
                  <a:srgbClr val="0327CD"/>
                </a:solidFill>
                <a:latin typeface="Arial"/>
                <a:cs typeface="Arial"/>
              </a:rPr>
              <a:t>"intro"</a:t>
            </a:r>
            <a:r>
              <a:rPr sz="2600" spc="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600" spc="5" dirty="0">
                <a:solidFill>
                  <a:srgbClr val="323332"/>
                </a:solidFill>
                <a:latin typeface="Arial"/>
                <a:cs typeface="Arial"/>
              </a:rPr>
              <a:t>My </a:t>
            </a:r>
            <a:r>
              <a:rPr sz="2600" spc="-30" dirty="0">
                <a:solidFill>
                  <a:srgbClr val="323332"/>
                </a:solidFill>
                <a:latin typeface="Arial"/>
                <a:cs typeface="Arial"/>
              </a:rPr>
              <a:t>First</a:t>
            </a:r>
            <a:r>
              <a:rPr sz="2600" spc="-11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40" dirty="0">
                <a:solidFill>
                  <a:srgbClr val="323332"/>
                </a:solidFill>
                <a:latin typeface="Arial"/>
                <a:cs typeface="Arial"/>
              </a:rPr>
              <a:t>Page</a:t>
            </a:r>
            <a:r>
              <a:rPr sz="2600" spc="4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40" dirty="0">
                <a:solidFill>
                  <a:srgbClr val="A52A2A"/>
                </a:solidFill>
                <a:latin typeface="Arial"/>
                <a:cs typeface="Arial"/>
              </a:rPr>
              <a:t>/h1</a:t>
            </a:r>
            <a:r>
              <a:rPr sz="2600" spc="4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Times New Roman"/>
              <a:cs typeface="Times New Roman"/>
            </a:endParaRPr>
          </a:p>
          <a:p>
            <a:pPr marL="546100">
              <a:lnSpc>
                <a:spcPct val="100000"/>
              </a:lnSpc>
            </a:pPr>
            <a:r>
              <a:rPr sz="2600" spc="17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170" dirty="0">
                <a:solidFill>
                  <a:srgbClr val="A52A2A"/>
                </a:solidFill>
                <a:latin typeface="Arial"/>
                <a:cs typeface="Arial"/>
              </a:rPr>
              <a:t>p </a:t>
            </a:r>
            <a:r>
              <a:rPr sz="2600" spc="15" dirty="0">
                <a:solidFill>
                  <a:srgbClr val="DC213C"/>
                </a:solidFill>
                <a:latin typeface="Arial"/>
                <a:cs typeface="Arial"/>
              </a:rPr>
              <a:t>id=</a:t>
            </a:r>
            <a:r>
              <a:rPr sz="2600" spc="15" dirty="0">
                <a:solidFill>
                  <a:srgbClr val="0327CD"/>
                </a:solidFill>
                <a:latin typeface="Arial"/>
                <a:cs typeface="Arial"/>
              </a:rPr>
              <a:t>"demo"</a:t>
            </a:r>
            <a:r>
              <a:rPr sz="2600" spc="1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2600" spc="15" dirty="0">
                <a:solidFill>
                  <a:srgbClr val="323332"/>
                </a:solidFill>
                <a:latin typeface="Arial"/>
                <a:cs typeface="Arial"/>
              </a:rPr>
              <a:t>Hello</a:t>
            </a:r>
            <a:r>
              <a:rPr sz="260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60" dirty="0">
                <a:solidFill>
                  <a:srgbClr val="323332"/>
                </a:solidFill>
                <a:latin typeface="Arial"/>
                <a:cs typeface="Arial"/>
              </a:rPr>
              <a:t>World!</a:t>
            </a:r>
            <a:r>
              <a:rPr sz="2600" spc="60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60" dirty="0">
                <a:solidFill>
                  <a:srgbClr val="A52A2A"/>
                </a:solidFill>
                <a:latin typeface="Arial"/>
                <a:cs typeface="Arial"/>
              </a:rPr>
              <a:t>/p</a:t>
            </a:r>
            <a:r>
              <a:rPr sz="2600" spc="60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imes New Roman"/>
              <a:cs typeface="Times New Roman"/>
            </a:endParaRPr>
          </a:p>
          <a:p>
            <a:pPr marL="546100" marR="7675245">
              <a:lnSpc>
                <a:spcPts val="3100"/>
              </a:lnSpc>
            </a:pPr>
            <a:r>
              <a:rPr sz="2600" spc="8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85" dirty="0">
                <a:solidFill>
                  <a:srgbClr val="A52A2A"/>
                </a:solidFill>
                <a:latin typeface="Arial"/>
                <a:cs typeface="Arial"/>
              </a:rPr>
              <a:t>script</a:t>
            </a:r>
            <a:r>
              <a:rPr sz="2600" spc="85" dirty="0">
                <a:solidFill>
                  <a:srgbClr val="0433FF"/>
                </a:solidFill>
                <a:latin typeface="Arial"/>
                <a:cs typeface="Arial"/>
              </a:rPr>
              <a:t>&gt;  </a:t>
            </a:r>
            <a:r>
              <a:rPr sz="2600" spc="-75" dirty="0">
                <a:solidFill>
                  <a:srgbClr val="323332"/>
                </a:solidFill>
                <a:latin typeface="Arial"/>
                <a:cs typeface="Arial"/>
              </a:rPr>
              <a:t>myText</a:t>
            </a:r>
            <a:r>
              <a:rPr sz="26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195" dirty="0">
                <a:solidFill>
                  <a:srgbClr val="323332"/>
                </a:solidFill>
                <a:latin typeface="Arial"/>
                <a:cs typeface="Arial"/>
              </a:rPr>
              <a:t>=</a:t>
            </a:r>
            <a:endParaRPr sz="2600">
              <a:latin typeface="Arial"/>
              <a:cs typeface="Arial"/>
            </a:endParaRPr>
          </a:p>
          <a:p>
            <a:pPr marL="546100" marR="611505">
              <a:lnSpc>
                <a:spcPts val="3100"/>
              </a:lnSpc>
            </a:pPr>
            <a:r>
              <a:rPr sz="2600" spc="-5" dirty="0">
                <a:solidFill>
                  <a:srgbClr val="323332"/>
                </a:solidFill>
                <a:latin typeface="Arial"/>
                <a:cs typeface="Arial"/>
              </a:rPr>
              <a:t>document.getElementById("intro").firstChild.nodeValue;  </a:t>
            </a:r>
            <a:r>
              <a:rPr sz="2600" dirty="0">
                <a:solidFill>
                  <a:srgbClr val="323332"/>
                </a:solidFill>
                <a:latin typeface="Arial"/>
                <a:cs typeface="Arial"/>
              </a:rPr>
              <a:t>document.getElementById("demo").innerHTML </a:t>
            </a:r>
            <a:r>
              <a:rPr sz="2600" spc="195" dirty="0">
                <a:solidFill>
                  <a:srgbClr val="323332"/>
                </a:solidFill>
                <a:latin typeface="Arial"/>
                <a:cs typeface="Arial"/>
              </a:rPr>
              <a:t>=</a:t>
            </a:r>
            <a:r>
              <a:rPr sz="26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600" spc="-65" dirty="0">
                <a:solidFill>
                  <a:srgbClr val="323332"/>
                </a:solidFill>
                <a:latin typeface="Arial"/>
                <a:cs typeface="Arial"/>
              </a:rPr>
              <a:t>myText;</a:t>
            </a:r>
            <a:endParaRPr sz="2600">
              <a:latin typeface="Arial"/>
              <a:cs typeface="Arial"/>
            </a:endParaRPr>
          </a:p>
          <a:p>
            <a:pPr marL="546100">
              <a:lnSpc>
                <a:spcPts val="3000"/>
              </a:lnSpc>
            </a:pPr>
            <a:r>
              <a:rPr sz="2600" spc="7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75" dirty="0">
                <a:solidFill>
                  <a:srgbClr val="A52A2A"/>
                </a:solidFill>
                <a:latin typeface="Arial"/>
                <a:cs typeface="Arial"/>
              </a:rPr>
              <a:t>/script</a:t>
            </a:r>
            <a:r>
              <a:rPr sz="2600" spc="7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Times New Roman"/>
              <a:cs typeface="Times New Roman"/>
            </a:endParaRPr>
          </a:p>
          <a:p>
            <a:pPr marL="317500">
              <a:lnSpc>
                <a:spcPts val="3110"/>
              </a:lnSpc>
            </a:pPr>
            <a:r>
              <a:rPr sz="2600" spc="9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95" dirty="0">
                <a:solidFill>
                  <a:srgbClr val="A52A2A"/>
                </a:solidFill>
                <a:latin typeface="Arial"/>
                <a:cs typeface="Arial"/>
              </a:rPr>
              <a:t>/body</a:t>
            </a:r>
            <a:r>
              <a:rPr sz="2600" spc="9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  <a:p>
            <a:pPr marL="88900">
              <a:lnSpc>
                <a:spcPts val="3110"/>
              </a:lnSpc>
            </a:pPr>
            <a:r>
              <a:rPr sz="2600" spc="5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2600" spc="55" dirty="0">
                <a:solidFill>
                  <a:srgbClr val="A52A2A"/>
                </a:solidFill>
                <a:latin typeface="Arial"/>
                <a:cs typeface="Arial"/>
              </a:rPr>
              <a:t>/html</a:t>
            </a:r>
            <a:r>
              <a:rPr sz="2600" spc="5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7050" rIns="0" bIns="0" rtlCol="0">
            <a:spAutoFit/>
          </a:bodyPr>
          <a:lstStyle/>
          <a:p>
            <a:pPr marL="114300">
              <a:lnSpc>
                <a:spcPct val="100000"/>
              </a:lnSpc>
            </a:pPr>
            <a:r>
              <a:rPr sz="7050" spc="85" dirty="0"/>
              <a:t>Node</a:t>
            </a:r>
            <a:r>
              <a:rPr sz="7050" spc="-35" dirty="0"/>
              <a:t> </a:t>
            </a:r>
            <a:r>
              <a:rPr sz="7050" spc="-30" dirty="0"/>
              <a:t>Properties–Examples</a:t>
            </a:r>
            <a:endParaRPr sz="705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477167" y="3368239"/>
            <a:ext cx="11701145" cy="535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6379" marR="5080" indent="-233679">
              <a:lnSpc>
                <a:spcPct val="100200"/>
              </a:lnSpc>
              <a:buFont typeface="Arial"/>
              <a:buChar char="•"/>
              <a:tabLst>
                <a:tab pos="247015" algn="l"/>
              </a:tabLst>
            </a:pP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The Browser Object Model </a:t>
            </a:r>
            <a:r>
              <a:rPr sz="2900" b="1" dirty="0">
                <a:solidFill>
                  <a:srgbClr val="323332"/>
                </a:solidFill>
                <a:latin typeface="Arial"/>
                <a:cs typeface="Arial"/>
              </a:rPr>
              <a:t>(BOM)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is a </a:t>
            </a:r>
            <a:r>
              <a:rPr sz="2900" spc="30" dirty="0">
                <a:solidFill>
                  <a:srgbClr val="323332"/>
                </a:solidFill>
                <a:latin typeface="Arial"/>
                <a:cs typeface="Arial"/>
              </a:rPr>
              <a:t>collection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objects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that </a:t>
            </a:r>
            <a:r>
              <a:rPr sz="2900" spc="35" dirty="0">
                <a:solidFill>
                  <a:srgbClr val="323332"/>
                </a:solidFill>
                <a:latin typeface="Arial"/>
                <a:cs typeface="Arial"/>
              </a:rPr>
              <a:t>give 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you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access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to the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browser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40" dirty="0">
                <a:solidFill>
                  <a:srgbClr val="323332"/>
                </a:solidFill>
                <a:latin typeface="Arial"/>
                <a:cs typeface="Arial"/>
              </a:rPr>
              <a:t>computer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screen. </a:t>
            </a:r>
            <a:r>
              <a:rPr sz="2900" spc="-35" dirty="0">
                <a:solidFill>
                  <a:srgbClr val="323332"/>
                </a:solidFill>
                <a:latin typeface="Arial"/>
                <a:cs typeface="Arial"/>
              </a:rPr>
              <a:t>These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objects  </a:t>
            </a:r>
            <a:r>
              <a:rPr sz="2900" spc="-20" dirty="0">
                <a:solidFill>
                  <a:srgbClr val="323332"/>
                </a:solidFill>
                <a:latin typeface="Arial"/>
                <a:cs typeface="Arial"/>
              </a:rPr>
              <a:t>are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accessible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through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global object</a:t>
            </a:r>
            <a:r>
              <a:rPr sz="2900" spc="-8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b="1" dirty="0">
                <a:latin typeface="Arial"/>
                <a:cs typeface="Arial"/>
              </a:rPr>
              <a:t>window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3050">
              <a:latin typeface="Times New Roman"/>
              <a:cs typeface="Times New Roman"/>
            </a:endParaRPr>
          </a:p>
          <a:p>
            <a:pPr marL="246379" marR="551180" indent="-233679">
              <a:lnSpc>
                <a:spcPct val="100000"/>
              </a:lnSpc>
              <a:buChar char="•"/>
              <a:tabLst>
                <a:tab pos="247015" algn="l"/>
              </a:tabLst>
            </a:pPr>
            <a:r>
              <a:rPr sz="2900" spc="-5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window object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is </a:t>
            </a:r>
            <a:r>
              <a:rPr sz="2900" spc="55" dirty="0">
                <a:solidFill>
                  <a:srgbClr val="323332"/>
                </a:solidFill>
                <a:latin typeface="Arial"/>
                <a:cs typeface="Arial"/>
              </a:rPr>
              <a:t>supported </a:t>
            </a:r>
            <a:r>
              <a:rPr sz="2900" spc="75" dirty="0">
                <a:solidFill>
                  <a:srgbClr val="323332"/>
                </a:solidFill>
                <a:latin typeface="Arial"/>
                <a:cs typeface="Arial"/>
              </a:rPr>
              <a:t>by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browsers.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It represents the 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browser's</a:t>
            </a:r>
            <a:r>
              <a:rPr sz="290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window.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3050">
              <a:latin typeface="Times New Roman"/>
              <a:cs typeface="Times New Roman"/>
            </a:endParaRPr>
          </a:p>
          <a:p>
            <a:pPr marL="246379" marR="196215" indent="-233679">
              <a:lnSpc>
                <a:spcPct val="100000"/>
              </a:lnSpc>
              <a:buChar char="•"/>
              <a:tabLst>
                <a:tab pos="247015" algn="l"/>
              </a:tabLst>
            </a:pPr>
            <a:r>
              <a:rPr sz="2900" spc="-20" dirty="0">
                <a:solidFill>
                  <a:srgbClr val="323332"/>
                </a:solidFill>
                <a:latin typeface="Arial"/>
                <a:cs typeface="Arial"/>
              </a:rPr>
              <a:t>There's </a:t>
            </a:r>
            <a:r>
              <a:rPr sz="2900" spc="-5" dirty="0">
                <a:latin typeface="Arial"/>
                <a:cs typeface="Arial"/>
              </a:rPr>
              <a:t>a </a:t>
            </a:r>
            <a:r>
              <a:rPr sz="2900" b="1" dirty="0">
                <a:latin typeface="Arial"/>
                <a:cs typeface="Arial"/>
              </a:rPr>
              <a:t>window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object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for </a:t>
            </a:r>
            <a:r>
              <a:rPr sz="2900" spc="5" dirty="0">
                <a:solidFill>
                  <a:srgbClr val="323332"/>
                </a:solidFill>
                <a:latin typeface="Arial"/>
                <a:cs typeface="Arial"/>
              </a:rPr>
              <a:t>every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frame, iframe, </a:t>
            </a:r>
            <a:r>
              <a:rPr sz="2900" spc="105" dirty="0">
                <a:solidFill>
                  <a:srgbClr val="323332"/>
                </a:solidFill>
                <a:latin typeface="Arial"/>
                <a:cs typeface="Arial"/>
              </a:rPr>
              <a:t>pop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up, 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or</a:t>
            </a:r>
            <a:r>
              <a:rPr sz="2900" spc="-1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browser  </a:t>
            </a:r>
            <a:r>
              <a:rPr sz="2900" spc="35" dirty="0">
                <a:solidFill>
                  <a:srgbClr val="323332"/>
                </a:solidFill>
                <a:latin typeface="Arial"/>
                <a:cs typeface="Arial"/>
              </a:rPr>
              <a:t>tab.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323332"/>
              </a:buClr>
              <a:buFont typeface="Arial"/>
              <a:buChar char="•"/>
            </a:pPr>
            <a:endParaRPr sz="3050">
              <a:latin typeface="Times New Roman"/>
              <a:cs typeface="Times New Roman"/>
            </a:endParaRPr>
          </a:p>
          <a:p>
            <a:pPr marL="246379" marR="5080" indent="-233679">
              <a:lnSpc>
                <a:spcPct val="100000"/>
              </a:lnSpc>
              <a:buChar char="•"/>
              <a:tabLst>
                <a:tab pos="247015" algn="l"/>
              </a:tabLst>
            </a:pP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All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global </a:t>
            </a:r>
            <a:r>
              <a:rPr sz="2900" spc="15" dirty="0">
                <a:solidFill>
                  <a:srgbClr val="323332"/>
                </a:solidFill>
                <a:latin typeface="Arial"/>
                <a:cs typeface="Arial"/>
              </a:rPr>
              <a:t>JavaScript </a:t>
            </a: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objects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900" b="1" spc="-5" dirty="0">
                <a:solidFill>
                  <a:srgbClr val="323332"/>
                </a:solidFill>
                <a:latin typeface="Arial"/>
                <a:cs typeface="Arial"/>
              </a:rPr>
              <a:t>functions</a:t>
            </a:r>
            <a:r>
              <a:rPr sz="2900" spc="-5" dirty="0">
                <a:solidFill>
                  <a:srgbClr val="323332"/>
                </a:solidFill>
                <a:latin typeface="Arial"/>
                <a:cs typeface="Arial"/>
              </a:rPr>
              <a:t>,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2900" b="1" dirty="0">
                <a:solidFill>
                  <a:srgbClr val="323332"/>
                </a:solidFill>
                <a:latin typeface="Arial"/>
                <a:cs typeface="Arial"/>
              </a:rPr>
              <a:t>variables</a:t>
            </a:r>
            <a:r>
              <a:rPr sz="2900" b="1" spc="-7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10" dirty="0">
                <a:solidFill>
                  <a:srgbClr val="323332"/>
                </a:solidFill>
                <a:latin typeface="Arial"/>
                <a:cs typeface="Arial"/>
              </a:rPr>
              <a:t>automatically  </a:t>
            </a:r>
            <a:r>
              <a:rPr sz="2900" spc="50" dirty="0">
                <a:solidFill>
                  <a:srgbClr val="323332"/>
                </a:solidFill>
                <a:latin typeface="Arial"/>
                <a:cs typeface="Arial"/>
              </a:rPr>
              <a:t>become </a:t>
            </a:r>
            <a:r>
              <a:rPr sz="2900" spc="20" dirty="0">
                <a:solidFill>
                  <a:srgbClr val="323332"/>
                </a:solidFill>
                <a:latin typeface="Arial"/>
                <a:cs typeface="Arial"/>
              </a:rPr>
              <a:t>members </a:t>
            </a:r>
            <a:r>
              <a:rPr sz="2900" dirty="0">
                <a:solidFill>
                  <a:srgbClr val="323332"/>
                </a:solidFill>
                <a:latin typeface="Arial"/>
                <a:cs typeface="Arial"/>
              </a:rPr>
              <a:t>of the </a:t>
            </a:r>
            <a:r>
              <a:rPr sz="2900" spc="25" dirty="0">
                <a:solidFill>
                  <a:srgbClr val="323332"/>
                </a:solidFill>
                <a:latin typeface="Arial"/>
                <a:cs typeface="Arial"/>
              </a:rPr>
              <a:t>window</a:t>
            </a:r>
            <a:r>
              <a:rPr sz="2900" spc="-1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2900" spc="45" dirty="0">
                <a:solidFill>
                  <a:srgbClr val="323332"/>
                </a:solidFill>
                <a:latin typeface="Arial"/>
                <a:cs typeface="Arial"/>
              </a:rPr>
              <a:t>object.</a:t>
            </a:r>
            <a:endParaRPr sz="2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8000" y="165100"/>
            <a:ext cx="10206990" cy="203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000"/>
              </a:lnSpc>
            </a:pPr>
            <a:r>
              <a:rPr sz="6700" spc="-114" dirty="0"/>
              <a:t>The </a:t>
            </a:r>
            <a:r>
              <a:rPr sz="6700" spc="-10" dirty="0"/>
              <a:t>Browser </a:t>
            </a:r>
            <a:r>
              <a:rPr sz="6700" spc="130" dirty="0"/>
              <a:t>Object</a:t>
            </a:r>
            <a:r>
              <a:rPr sz="6700" spc="105" dirty="0"/>
              <a:t> </a:t>
            </a:r>
            <a:r>
              <a:rPr sz="6700" spc="80" dirty="0"/>
              <a:t>Model  </a:t>
            </a:r>
            <a:r>
              <a:rPr sz="6700" spc="10" dirty="0"/>
              <a:t>(BOM)</a:t>
            </a:r>
            <a:endParaRPr sz="67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1850" rIns="0" bIns="0" rtlCol="0">
            <a:spAutoFit/>
          </a:bodyPr>
          <a:lstStyle/>
          <a:p>
            <a:pPr marL="596900">
              <a:lnSpc>
                <a:spcPct val="100000"/>
              </a:lnSpc>
            </a:pPr>
            <a:r>
              <a:rPr spc="-125" dirty="0"/>
              <a:t>The </a:t>
            </a:r>
            <a:r>
              <a:rPr spc="-25" dirty="0"/>
              <a:t>setTimeout()</a:t>
            </a:r>
            <a:r>
              <a:rPr spc="90" dirty="0"/>
              <a:t> </a:t>
            </a:r>
            <a:r>
              <a:rPr spc="85"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1229613" y="3155950"/>
            <a:ext cx="9883140" cy="469900"/>
          </a:xfrm>
          <a:custGeom>
            <a:avLst/>
            <a:gdLst/>
            <a:ahLst/>
            <a:cxnLst/>
            <a:rect l="l" t="t" r="r" b="b"/>
            <a:pathLst>
              <a:path w="9883140" h="469900">
                <a:moveTo>
                  <a:pt x="0" y="0"/>
                </a:moveTo>
                <a:lnTo>
                  <a:pt x="9882578" y="0"/>
                </a:lnTo>
                <a:lnTo>
                  <a:pt x="9882578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29613" y="6915169"/>
            <a:ext cx="1767205" cy="469900"/>
          </a:xfrm>
          <a:custGeom>
            <a:avLst/>
            <a:gdLst/>
            <a:ahLst/>
            <a:cxnLst/>
            <a:rect l="l" t="t" r="r" b="b"/>
            <a:pathLst>
              <a:path w="1767205" h="469900">
                <a:moveTo>
                  <a:pt x="0" y="0"/>
                </a:moveTo>
                <a:lnTo>
                  <a:pt x="1766703" y="0"/>
                </a:lnTo>
                <a:lnTo>
                  <a:pt x="1766703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31900" y="7385069"/>
            <a:ext cx="10345420" cy="469900"/>
          </a:xfrm>
          <a:custGeom>
            <a:avLst/>
            <a:gdLst/>
            <a:ahLst/>
            <a:cxnLst/>
            <a:rect l="l" t="t" r="r" b="b"/>
            <a:pathLst>
              <a:path w="10345420" h="469900">
                <a:moveTo>
                  <a:pt x="0" y="0"/>
                </a:moveTo>
                <a:lnTo>
                  <a:pt x="10345265" y="0"/>
                </a:lnTo>
                <a:lnTo>
                  <a:pt x="10345265" y="469900"/>
                </a:lnTo>
                <a:lnTo>
                  <a:pt x="0" y="46990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0600" y="2711450"/>
            <a:ext cx="10920730" cy="6093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3370"/>
              </a:lnSpc>
              <a:buChar char="•"/>
              <a:tabLst>
                <a:tab pos="241300" algn="l"/>
              </a:tabLst>
            </a:pPr>
            <a:r>
              <a:rPr sz="2850" b="1" spc="10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850">
              <a:latin typeface="Arial"/>
              <a:cs typeface="Arial"/>
            </a:endParaRPr>
          </a:p>
          <a:p>
            <a:pPr marL="12700">
              <a:lnSpc>
                <a:spcPts val="3690"/>
              </a:lnSpc>
            </a:pPr>
            <a:r>
              <a:rPr sz="3150" spc="25" dirty="0">
                <a:solidFill>
                  <a:srgbClr val="444444"/>
                </a:solidFill>
                <a:latin typeface="Arial"/>
                <a:cs typeface="Arial"/>
              </a:rPr>
              <a:t>•window.setTimeout("javascript </a:t>
            </a:r>
            <a:r>
              <a:rPr sz="3150" dirty="0">
                <a:solidFill>
                  <a:srgbClr val="444444"/>
                </a:solidFill>
                <a:latin typeface="Arial"/>
                <a:cs typeface="Arial"/>
              </a:rPr>
              <a:t>function",</a:t>
            </a:r>
            <a:r>
              <a:rPr sz="3150" spc="4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3150" spc="30" dirty="0">
                <a:solidFill>
                  <a:srgbClr val="444444"/>
                </a:solidFill>
                <a:latin typeface="Arial"/>
                <a:cs typeface="Arial"/>
              </a:rPr>
              <a:t>milliseconds);</a:t>
            </a:r>
            <a:endParaRPr sz="3150">
              <a:latin typeface="Arial"/>
              <a:cs typeface="Arial"/>
            </a:endParaRPr>
          </a:p>
          <a:p>
            <a:pPr marL="241300" marR="5080" indent="-228600">
              <a:lnSpc>
                <a:spcPts val="3679"/>
              </a:lnSpc>
              <a:spcBef>
                <a:spcPts val="165"/>
              </a:spcBef>
            </a:pPr>
            <a:r>
              <a:rPr sz="315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150" spc="-5" dirty="0">
                <a:solidFill>
                  <a:srgbClr val="323332"/>
                </a:solidFill>
                <a:latin typeface="Arial"/>
                <a:cs typeface="Arial"/>
              </a:rPr>
              <a:t>window.setTimeout()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can </a:t>
            </a:r>
            <a:r>
              <a:rPr sz="315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written without</a:t>
            </a:r>
            <a:r>
              <a:rPr sz="3150" spc="-22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 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window</a:t>
            </a:r>
            <a:r>
              <a:rPr sz="315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20" dirty="0">
                <a:solidFill>
                  <a:srgbClr val="323332"/>
                </a:solidFill>
                <a:latin typeface="Arial"/>
                <a:cs typeface="Arial"/>
              </a:rPr>
              <a:t>prefix.</a:t>
            </a:r>
            <a:endParaRPr sz="3150">
              <a:latin typeface="Arial"/>
              <a:cs typeface="Arial"/>
            </a:endParaRPr>
          </a:p>
          <a:p>
            <a:pPr marL="241300" marR="125095" indent="-228600">
              <a:lnSpc>
                <a:spcPts val="3679"/>
              </a:lnSpc>
              <a:spcBef>
                <a:spcPts val="40"/>
              </a:spcBef>
            </a:pPr>
            <a:r>
              <a:rPr sz="315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150" b="1" dirty="0">
                <a:solidFill>
                  <a:srgbClr val="323332"/>
                </a:solidFill>
                <a:latin typeface="Arial"/>
                <a:cs typeface="Arial"/>
              </a:rPr>
              <a:t>setTimeout()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method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will wait the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specified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number</a:t>
            </a:r>
            <a:r>
              <a:rPr sz="3150" spc="-19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of 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milliseconds,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and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then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execute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specified</a:t>
            </a:r>
            <a:r>
              <a:rPr sz="3150" spc="-5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25" dirty="0">
                <a:solidFill>
                  <a:srgbClr val="323332"/>
                </a:solidFill>
                <a:latin typeface="Arial"/>
                <a:cs typeface="Arial"/>
              </a:rPr>
              <a:t>function.</a:t>
            </a:r>
            <a:endParaRPr sz="3150">
              <a:latin typeface="Arial"/>
              <a:cs typeface="Arial"/>
            </a:endParaRPr>
          </a:p>
          <a:p>
            <a:pPr marL="12700">
              <a:lnSpc>
                <a:spcPts val="3575"/>
              </a:lnSpc>
            </a:pPr>
            <a:r>
              <a:rPr sz="315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150" b="1" spc="5" dirty="0">
                <a:solidFill>
                  <a:srgbClr val="323332"/>
                </a:solidFill>
                <a:latin typeface="Arial"/>
                <a:cs typeface="Arial"/>
              </a:rPr>
              <a:t>first parameter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of </a:t>
            </a:r>
            <a:r>
              <a:rPr sz="3150" spc="-10" dirty="0">
                <a:solidFill>
                  <a:srgbClr val="323332"/>
                </a:solidFill>
                <a:latin typeface="Arial"/>
                <a:cs typeface="Arial"/>
              </a:rPr>
              <a:t>setTimeout() </a:t>
            </a:r>
            <a:r>
              <a:rPr sz="3150" spc="35" dirty="0">
                <a:solidFill>
                  <a:srgbClr val="323332"/>
                </a:solidFill>
                <a:latin typeface="Arial"/>
                <a:cs typeface="Arial"/>
              </a:rPr>
              <a:t>should </a:t>
            </a:r>
            <a:r>
              <a:rPr sz="3150" spc="95" dirty="0">
                <a:solidFill>
                  <a:srgbClr val="323332"/>
                </a:solidFill>
                <a:latin typeface="Arial"/>
                <a:cs typeface="Arial"/>
              </a:rPr>
              <a:t>be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a</a:t>
            </a:r>
            <a:r>
              <a:rPr sz="3150" spc="-204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b="1" spc="5" dirty="0">
                <a:solidFill>
                  <a:srgbClr val="323332"/>
                </a:solidFill>
                <a:latin typeface="Arial"/>
                <a:cs typeface="Arial"/>
              </a:rPr>
              <a:t>function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.</a:t>
            </a:r>
            <a:endParaRPr sz="3150">
              <a:latin typeface="Arial"/>
              <a:cs typeface="Arial"/>
            </a:endParaRPr>
          </a:p>
          <a:p>
            <a:pPr marL="241300" marR="71755" indent="-228600">
              <a:lnSpc>
                <a:spcPts val="3679"/>
              </a:lnSpc>
              <a:spcBef>
                <a:spcPts val="165"/>
              </a:spcBef>
            </a:pPr>
            <a:r>
              <a:rPr sz="3150" spc="135" dirty="0">
                <a:solidFill>
                  <a:srgbClr val="323332"/>
                </a:solidFill>
                <a:latin typeface="Arial"/>
                <a:cs typeface="Arial"/>
              </a:rPr>
              <a:t>•The </a:t>
            </a:r>
            <a:r>
              <a:rPr sz="3150" b="1" spc="5" dirty="0">
                <a:solidFill>
                  <a:srgbClr val="323332"/>
                </a:solidFill>
                <a:latin typeface="Arial"/>
                <a:cs typeface="Arial"/>
              </a:rPr>
              <a:t>second parameter </a:t>
            </a:r>
            <a:r>
              <a:rPr sz="3150" spc="45" dirty="0">
                <a:solidFill>
                  <a:srgbClr val="323332"/>
                </a:solidFill>
                <a:latin typeface="Arial"/>
                <a:cs typeface="Arial"/>
              </a:rPr>
              <a:t>indicates </a:t>
            </a:r>
            <a:r>
              <a:rPr sz="3150" spc="10" dirty="0">
                <a:solidFill>
                  <a:srgbClr val="323332"/>
                </a:solidFill>
                <a:latin typeface="Arial"/>
                <a:cs typeface="Arial"/>
              </a:rPr>
              <a:t>how many</a:t>
            </a:r>
            <a:r>
              <a:rPr sz="3150" spc="-1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b="1" spc="5" dirty="0">
                <a:solidFill>
                  <a:srgbClr val="323332"/>
                </a:solidFill>
                <a:latin typeface="Arial"/>
                <a:cs typeface="Arial"/>
              </a:rPr>
              <a:t>milliseconds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,  </a:t>
            </a:r>
            <a:r>
              <a:rPr sz="3150" spc="-10" dirty="0">
                <a:solidFill>
                  <a:srgbClr val="323332"/>
                </a:solidFill>
                <a:latin typeface="Arial"/>
                <a:cs typeface="Arial"/>
              </a:rPr>
              <a:t>from </a:t>
            </a:r>
            <a:r>
              <a:rPr sz="3150" spc="-35" dirty="0">
                <a:solidFill>
                  <a:srgbClr val="323332"/>
                </a:solidFill>
                <a:latin typeface="Arial"/>
                <a:cs typeface="Arial"/>
              </a:rPr>
              <a:t>now,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you want to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execute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the first</a:t>
            </a:r>
            <a:r>
              <a:rPr sz="3150" spc="45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-5" dirty="0">
                <a:solidFill>
                  <a:srgbClr val="323332"/>
                </a:solidFill>
                <a:latin typeface="Arial"/>
                <a:cs typeface="Arial"/>
              </a:rPr>
              <a:t>parameter.</a:t>
            </a:r>
            <a:endParaRPr sz="3150">
              <a:latin typeface="Arial"/>
              <a:cs typeface="Arial"/>
            </a:endParaRPr>
          </a:p>
          <a:p>
            <a:pPr marL="241300" indent="-228600">
              <a:lnSpc>
                <a:spcPts val="3565"/>
              </a:lnSpc>
              <a:buChar char="•"/>
              <a:tabLst>
                <a:tab pos="241300" algn="l"/>
              </a:tabLst>
            </a:pPr>
            <a:r>
              <a:rPr sz="3150" b="1" spc="5" dirty="0">
                <a:solidFill>
                  <a:srgbClr val="0B5D18"/>
                </a:solidFill>
                <a:latin typeface="Arial"/>
                <a:cs typeface="Arial"/>
              </a:rPr>
              <a:t>Example</a:t>
            </a:r>
            <a:endParaRPr sz="3150">
              <a:latin typeface="Arial"/>
              <a:cs typeface="Arial"/>
            </a:endParaRPr>
          </a:p>
          <a:p>
            <a:pPr marL="241300">
              <a:lnSpc>
                <a:spcPts val="3690"/>
              </a:lnSpc>
            </a:pPr>
            <a:r>
              <a:rPr sz="3150" spc="40" dirty="0">
                <a:solidFill>
                  <a:srgbClr val="323332"/>
                </a:solidFill>
                <a:latin typeface="Arial"/>
                <a:cs typeface="Arial"/>
              </a:rPr>
              <a:t>Click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a </a:t>
            </a:r>
            <a:r>
              <a:rPr sz="3150" spc="30" dirty="0">
                <a:solidFill>
                  <a:srgbClr val="323332"/>
                </a:solidFill>
                <a:latin typeface="Arial"/>
                <a:cs typeface="Arial"/>
              </a:rPr>
              <a:t>button. </a:t>
            </a:r>
            <a:r>
              <a:rPr sz="3150" spc="-65" dirty="0">
                <a:solidFill>
                  <a:srgbClr val="323332"/>
                </a:solidFill>
                <a:latin typeface="Arial"/>
                <a:cs typeface="Arial"/>
              </a:rPr>
              <a:t>Wait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3 </a:t>
            </a:r>
            <a:r>
              <a:rPr sz="3150" spc="50" dirty="0">
                <a:solidFill>
                  <a:srgbClr val="323332"/>
                </a:solidFill>
                <a:latin typeface="Arial"/>
                <a:cs typeface="Arial"/>
              </a:rPr>
              <a:t>seconds. </a:t>
            </a:r>
            <a:r>
              <a:rPr sz="3150" spc="-50" dirty="0">
                <a:solidFill>
                  <a:srgbClr val="323332"/>
                </a:solidFill>
                <a:latin typeface="Arial"/>
                <a:cs typeface="Arial"/>
              </a:rPr>
              <a:t>The </a:t>
            </a:r>
            <a:r>
              <a:rPr sz="3150" spc="95" dirty="0">
                <a:solidFill>
                  <a:srgbClr val="323332"/>
                </a:solidFill>
                <a:latin typeface="Arial"/>
                <a:cs typeface="Arial"/>
              </a:rPr>
              <a:t>page </a:t>
            </a:r>
            <a:r>
              <a:rPr sz="3150" spc="5" dirty="0">
                <a:solidFill>
                  <a:srgbClr val="323332"/>
                </a:solidFill>
                <a:latin typeface="Arial"/>
                <a:cs typeface="Arial"/>
              </a:rPr>
              <a:t>will </a:t>
            </a:r>
            <a:r>
              <a:rPr sz="3150" spc="15" dirty="0">
                <a:solidFill>
                  <a:srgbClr val="323332"/>
                </a:solidFill>
                <a:latin typeface="Arial"/>
                <a:cs typeface="Arial"/>
              </a:rPr>
              <a:t>alert</a:t>
            </a:r>
            <a:r>
              <a:rPr sz="3150" spc="-6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-55" dirty="0">
                <a:solidFill>
                  <a:srgbClr val="323332"/>
                </a:solidFill>
                <a:latin typeface="Arial"/>
                <a:cs typeface="Arial"/>
              </a:rPr>
              <a:t>"Hello":</a:t>
            </a:r>
            <a:endParaRPr sz="3150">
              <a:latin typeface="Arial"/>
              <a:cs typeface="Arial"/>
            </a:endParaRPr>
          </a:p>
          <a:p>
            <a:pPr marL="241300" marR="943610">
              <a:lnSpc>
                <a:spcPts val="3700"/>
              </a:lnSpc>
              <a:spcBef>
                <a:spcPts val="150"/>
              </a:spcBef>
            </a:pPr>
            <a:r>
              <a:rPr sz="315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150" spc="65" dirty="0">
                <a:solidFill>
                  <a:srgbClr val="A52A2A"/>
                </a:solidFill>
                <a:latin typeface="Arial"/>
                <a:cs typeface="Arial"/>
              </a:rPr>
              <a:t>button </a:t>
            </a:r>
            <a:r>
              <a:rPr sz="3150" spc="55" dirty="0">
                <a:solidFill>
                  <a:srgbClr val="DC213C"/>
                </a:solidFill>
                <a:latin typeface="Arial"/>
                <a:cs typeface="Arial"/>
              </a:rPr>
              <a:t>onclick </a:t>
            </a:r>
            <a:r>
              <a:rPr sz="3150" spc="250" dirty="0">
                <a:solidFill>
                  <a:srgbClr val="DC213C"/>
                </a:solidFill>
                <a:latin typeface="Arial"/>
                <a:cs typeface="Arial"/>
              </a:rPr>
              <a:t>=</a:t>
            </a:r>
            <a:r>
              <a:rPr sz="3150" spc="-70" dirty="0">
                <a:solidFill>
                  <a:srgbClr val="DC213C"/>
                </a:solidFill>
                <a:latin typeface="Arial"/>
                <a:cs typeface="Arial"/>
              </a:rPr>
              <a:t> </a:t>
            </a:r>
            <a:r>
              <a:rPr sz="3150" spc="5" dirty="0">
                <a:solidFill>
                  <a:srgbClr val="0327CD"/>
                </a:solidFill>
                <a:latin typeface="Arial"/>
                <a:cs typeface="Arial"/>
              </a:rPr>
              <a:t>"setTimeout(function(){alert('Hello')},  </a:t>
            </a:r>
            <a:r>
              <a:rPr sz="3150" spc="-35" dirty="0">
                <a:solidFill>
                  <a:srgbClr val="0327CD"/>
                </a:solidFill>
                <a:latin typeface="Arial"/>
                <a:cs typeface="Arial"/>
              </a:rPr>
              <a:t>3000)"</a:t>
            </a:r>
            <a:r>
              <a:rPr sz="3150" spc="-3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r>
              <a:rPr sz="3150" spc="-35" dirty="0">
                <a:solidFill>
                  <a:srgbClr val="323332"/>
                </a:solidFill>
                <a:latin typeface="Arial"/>
                <a:cs typeface="Arial"/>
              </a:rPr>
              <a:t>Try</a:t>
            </a:r>
            <a:r>
              <a:rPr sz="3150" spc="-50" dirty="0">
                <a:solidFill>
                  <a:srgbClr val="323332"/>
                </a:solidFill>
                <a:latin typeface="Arial"/>
                <a:cs typeface="Arial"/>
              </a:rPr>
              <a:t> </a:t>
            </a:r>
            <a:r>
              <a:rPr sz="3150" spc="65" dirty="0">
                <a:solidFill>
                  <a:srgbClr val="323332"/>
                </a:solidFill>
                <a:latin typeface="Arial"/>
                <a:cs typeface="Arial"/>
              </a:rPr>
              <a:t>it</a:t>
            </a:r>
            <a:r>
              <a:rPr sz="3150" spc="65" dirty="0">
                <a:solidFill>
                  <a:srgbClr val="0433FF"/>
                </a:solidFill>
                <a:latin typeface="Arial"/>
                <a:cs typeface="Arial"/>
              </a:rPr>
              <a:t>&lt;</a:t>
            </a:r>
            <a:r>
              <a:rPr sz="3150" spc="65" dirty="0">
                <a:solidFill>
                  <a:srgbClr val="A52A2A"/>
                </a:solidFill>
                <a:latin typeface="Arial"/>
                <a:cs typeface="Arial"/>
              </a:rPr>
              <a:t>/button</a:t>
            </a:r>
            <a:r>
              <a:rPr sz="3150" spc="65" dirty="0">
                <a:solidFill>
                  <a:srgbClr val="0433FF"/>
                </a:solidFill>
                <a:latin typeface="Arial"/>
                <a:cs typeface="Arial"/>
              </a:rPr>
              <a:t>&gt;</a:t>
            </a:r>
            <a:endParaRPr sz="31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4650" rIns="0" bIns="0" rtlCol="0">
            <a:spAutoFit/>
          </a:bodyPr>
          <a:lstStyle/>
          <a:p>
            <a:pPr marL="177800">
              <a:lnSpc>
                <a:spcPct val="100000"/>
              </a:lnSpc>
            </a:pPr>
            <a:r>
              <a:rPr spc="-125" dirty="0"/>
              <a:t>The </a:t>
            </a:r>
            <a:r>
              <a:rPr spc="10" dirty="0"/>
              <a:t>setInterval ()</a:t>
            </a:r>
            <a:r>
              <a:rPr spc="65" dirty="0"/>
              <a:t> </a:t>
            </a:r>
            <a:r>
              <a:rPr spc="85" dirty="0"/>
              <a:t>Method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1040" marR="5080" indent="-227965">
              <a:lnSpc>
                <a:spcPct val="101499"/>
              </a:lnSpc>
            </a:pPr>
            <a:r>
              <a:rPr dirty="0"/>
              <a:t>• </a:t>
            </a:r>
            <a:r>
              <a:rPr sz="4050" baseline="1028" dirty="0"/>
              <a:t>The </a:t>
            </a:r>
            <a:r>
              <a:rPr sz="4050" b="1" baseline="1028" dirty="0">
                <a:latin typeface="Verdana"/>
                <a:cs typeface="Verdana"/>
              </a:rPr>
              <a:t>setInterval() </a:t>
            </a:r>
            <a:r>
              <a:rPr sz="4050" spc="-7" baseline="1028" dirty="0"/>
              <a:t>method </a:t>
            </a:r>
            <a:r>
              <a:rPr sz="4050" baseline="1028" dirty="0"/>
              <a:t>will </a:t>
            </a:r>
            <a:r>
              <a:rPr sz="4050" spc="-15" baseline="1028" dirty="0"/>
              <a:t>wait </a:t>
            </a:r>
            <a:r>
              <a:rPr sz="4050" baseline="1028" dirty="0"/>
              <a:t>a </a:t>
            </a:r>
            <a:r>
              <a:rPr sz="4050" spc="-7" baseline="1028" dirty="0"/>
              <a:t>specified number </a:t>
            </a:r>
            <a:r>
              <a:rPr sz="4050" baseline="1028" dirty="0"/>
              <a:t>of  </a:t>
            </a:r>
            <a:r>
              <a:rPr sz="2700" spc="-5" dirty="0"/>
              <a:t>milliseconds, </a:t>
            </a:r>
            <a:r>
              <a:rPr sz="2700" dirty="0"/>
              <a:t>and </a:t>
            </a:r>
            <a:r>
              <a:rPr sz="2700" spc="-5" dirty="0"/>
              <a:t>then </a:t>
            </a:r>
            <a:r>
              <a:rPr sz="2700" spc="-10" dirty="0"/>
              <a:t>execute </a:t>
            </a:r>
            <a:r>
              <a:rPr sz="2700" dirty="0"/>
              <a:t>a </a:t>
            </a:r>
            <a:r>
              <a:rPr sz="2700" spc="-5" dirty="0"/>
              <a:t>specified function, </a:t>
            </a:r>
            <a:r>
              <a:rPr sz="2700" dirty="0"/>
              <a:t>and it will  </a:t>
            </a:r>
            <a:r>
              <a:rPr sz="2700" spc="-5" dirty="0"/>
              <a:t>continue to </a:t>
            </a:r>
            <a:r>
              <a:rPr sz="2700" spc="-10" dirty="0"/>
              <a:t>execute </a:t>
            </a:r>
            <a:r>
              <a:rPr sz="2700" spc="-5" dirty="0"/>
              <a:t>the function, </a:t>
            </a:r>
            <a:r>
              <a:rPr sz="2700" dirty="0"/>
              <a:t>once at </a:t>
            </a:r>
            <a:r>
              <a:rPr sz="2700" spc="-5" dirty="0"/>
              <a:t>every </a:t>
            </a:r>
            <a:r>
              <a:rPr sz="2700" spc="-10" dirty="0"/>
              <a:t>given</a:t>
            </a:r>
            <a:r>
              <a:rPr sz="2700" spc="80" dirty="0"/>
              <a:t> </a:t>
            </a:r>
            <a:r>
              <a:rPr sz="2700" spc="-5" dirty="0"/>
              <a:t>time-interval.</a:t>
            </a:r>
            <a:endParaRPr sz="2700">
              <a:latin typeface="Verdana"/>
              <a:cs typeface="Verdana"/>
            </a:endParaRPr>
          </a:p>
          <a:p>
            <a:pPr marL="461009">
              <a:lnSpc>
                <a:spcPct val="100000"/>
              </a:lnSpc>
              <a:spcBef>
                <a:spcPts val="10"/>
              </a:spcBef>
            </a:pPr>
            <a:endParaRPr sz="2650">
              <a:latin typeface="Times New Roman"/>
              <a:cs typeface="Times New Roman"/>
            </a:endParaRPr>
          </a:p>
          <a:p>
            <a:pPr marL="701040" indent="-227329">
              <a:lnSpc>
                <a:spcPct val="100000"/>
              </a:lnSpc>
              <a:buChar char="•"/>
              <a:tabLst>
                <a:tab pos="701675" algn="l"/>
              </a:tabLst>
            </a:pPr>
            <a:r>
              <a:rPr sz="2900" b="1" spc="-5" dirty="0">
                <a:solidFill>
                  <a:srgbClr val="0B5D18"/>
                </a:solidFill>
                <a:latin typeface="Arial"/>
                <a:cs typeface="Arial"/>
              </a:rPr>
              <a:t>Syntax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4257" y="4240876"/>
            <a:ext cx="10746105" cy="40640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545"/>
              </a:lnSpc>
              <a:tabLst>
                <a:tab pos="7916545" algn="l"/>
              </a:tabLst>
            </a:pPr>
            <a:r>
              <a:rPr sz="2700" dirty="0">
                <a:solidFill>
                  <a:srgbClr val="444444"/>
                </a:solidFill>
                <a:latin typeface="Consolas"/>
                <a:cs typeface="Consolas"/>
              </a:rPr>
              <a:t>window.setInterval("</a:t>
            </a:r>
            <a:r>
              <a:rPr sz="2700" i="1" dirty="0">
                <a:solidFill>
                  <a:srgbClr val="444444"/>
                </a:solidFill>
                <a:latin typeface="Consolas"/>
                <a:cs typeface="Consolas"/>
              </a:rPr>
              <a:t>javascript</a:t>
            </a:r>
            <a:r>
              <a:rPr sz="2700" i="1" spc="-5" dirty="0">
                <a:solidFill>
                  <a:srgbClr val="444444"/>
                </a:solidFill>
                <a:latin typeface="Consolas"/>
                <a:cs typeface="Consolas"/>
              </a:rPr>
              <a:t> </a:t>
            </a:r>
            <a:r>
              <a:rPr sz="2700" i="1" dirty="0">
                <a:solidFill>
                  <a:srgbClr val="444444"/>
                </a:solidFill>
                <a:latin typeface="Consolas"/>
                <a:cs typeface="Consolas"/>
              </a:rPr>
              <a:t>function</a:t>
            </a:r>
            <a:r>
              <a:rPr sz="2700" dirty="0">
                <a:solidFill>
                  <a:srgbClr val="444444"/>
                </a:solidFill>
                <a:latin typeface="Consolas"/>
                <a:cs typeface="Consolas"/>
              </a:rPr>
              <a:t>",	</a:t>
            </a:r>
            <a:r>
              <a:rPr sz="2700" i="1" dirty="0">
                <a:solidFill>
                  <a:srgbClr val="444444"/>
                </a:solidFill>
                <a:latin typeface="Consolas"/>
                <a:cs typeface="Consolas"/>
              </a:rPr>
              <a:t>milliseconds</a:t>
            </a:r>
            <a:r>
              <a:rPr sz="2700" dirty="0">
                <a:solidFill>
                  <a:srgbClr val="444444"/>
                </a:solidFill>
                <a:latin typeface="Consolas"/>
                <a:cs typeface="Consolas"/>
              </a:rPr>
              <a:t>);</a:t>
            </a:r>
            <a:endParaRPr sz="2700">
              <a:latin typeface="Consolas"/>
              <a:cs typeface="Consola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957" y="4646953"/>
            <a:ext cx="11264265" cy="3353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029" marR="5080" indent="-227965">
              <a:lnSpc>
                <a:spcPct val="101099"/>
              </a:lnSpc>
            </a:pP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•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4050" b="1" baseline="1028" dirty="0">
                <a:solidFill>
                  <a:srgbClr val="323332"/>
                </a:solidFill>
                <a:latin typeface="Verdana"/>
                <a:cs typeface="Verdana"/>
              </a:rPr>
              <a:t>window.setInterval()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method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can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be written without</a:t>
            </a:r>
            <a:r>
              <a:rPr sz="4050" spc="-892" baseline="1028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the  </a:t>
            </a:r>
            <a:r>
              <a:rPr sz="2700" spc="-5" dirty="0">
                <a:solidFill>
                  <a:srgbClr val="323332"/>
                </a:solidFill>
                <a:latin typeface="Verdana"/>
                <a:cs typeface="Verdana"/>
              </a:rPr>
              <a:t>window</a:t>
            </a:r>
            <a:r>
              <a:rPr sz="2700" spc="-4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Verdana"/>
                <a:cs typeface="Verdana"/>
              </a:rPr>
              <a:t>prefix.</a:t>
            </a:r>
            <a:endParaRPr sz="2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•</a:t>
            </a:r>
            <a:r>
              <a:rPr sz="2700" spc="-67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4050" b="1" baseline="1028" dirty="0">
                <a:solidFill>
                  <a:srgbClr val="323332"/>
                </a:solidFill>
                <a:latin typeface="Verdana"/>
                <a:cs typeface="Verdana"/>
              </a:rPr>
              <a:t>first parameter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of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setInterval() </a:t>
            </a:r>
            <a:r>
              <a:rPr sz="4050" u="heavy" baseline="1028" dirty="0">
                <a:solidFill>
                  <a:srgbClr val="323332"/>
                </a:solidFill>
                <a:latin typeface="Verdana"/>
                <a:cs typeface="Verdana"/>
              </a:rPr>
              <a:t>should </a:t>
            </a:r>
            <a:r>
              <a:rPr sz="4050" u="heavy" spc="-7" baseline="1028" dirty="0">
                <a:solidFill>
                  <a:srgbClr val="323332"/>
                </a:solidFill>
                <a:latin typeface="Verdana"/>
                <a:cs typeface="Verdana"/>
              </a:rPr>
              <a:t>be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a </a:t>
            </a:r>
            <a:r>
              <a:rPr sz="4050" b="1" spc="-7" baseline="1028" dirty="0">
                <a:solidFill>
                  <a:srgbClr val="323332"/>
                </a:solidFill>
                <a:latin typeface="Verdana"/>
                <a:cs typeface="Verdana"/>
              </a:rPr>
              <a:t>function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.</a:t>
            </a:r>
            <a:endParaRPr sz="4050" baseline="1028">
              <a:latin typeface="Verdana"/>
              <a:cs typeface="Verdana"/>
            </a:endParaRPr>
          </a:p>
          <a:p>
            <a:pPr marL="240029" marR="983615" indent="-227965">
              <a:lnSpc>
                <a:spcPct val="101099"/>
              </a:lnSpc>
              <a:spcBef>
                <a:spcPts val="25"/>
              </a:spcBef>
            </a:pP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•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The </a:t>
            </a:r>
            <a:r>
              <a:rPr sz="4050" b="1" baseline="1028" dirty="0">
                <a:solidFill>
                  <a:srgbClr val="323332"/>
                </a:solidFill>
                <a:latin typeface="Verdana"/>
                <a:cs typeface="Verdana"/>
              </a:rPr>
              <a:t>second parameter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indicates the length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of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the</a:t>
            </a:r>
            <a:r>
              <a:rPr sz="4050" spc="-922" baseline="1028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4050" b="1" baseline="1028" dirty="0">
                <a:solidFill>
                  <a:srgbClr val="323332"/>
                </a:solidFill>
                <a:latin typeface="Verdana"/>
                <a:cs typeface="Verdana"/>
              </a:rPr>
              <a:t>time-  </a:t>
            </a:r>
            <a:r>
              <a:rPr sz="2700" b="1" dirty="0">
                <a:solidFill>
                  <a:srgbClr val="323332"/>
                </a:solidFill>
                <a:latin typeface="Verdana"/>
                <a:cs typeface="Verdana"/>
              </a:rPr>
              <a:t>intervals </a:t>
            </a:r>
            <a:r>
              <a:rPr sz="2700" spc="-5" dirty="0">
                <a:solidFill>
                  <a:srgbClr val="323332"/>
                </a:solidFill>
                <a:latin typeface="Verdana"/>
                <a:cs typeface="Verdana"/>
              </a:rPr>
              <a:t>between </a:t>
            </a: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each</a:t>
            </a:r>
            <a:r>
              <a:rPr sz="2700" spc="-35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Verdana"/>
                <a:cs typeface="Verdana"/>
              </a:rPr>
              <a:t>execution.</a:t>
            </a:r>
            <a:endParaRPr sz="27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• </a:t>
            </a:r>
            <a:r>
              <a:rPr sz="4050" b="1" baseline="1028" dirty="0">
                <a:solidFill>
                  <a:srgbClr val="323332"/>
                </a:solidFill>
                <a:latin typeface="Verdana"/>
                <a:cs typeface="Verdana"/>
              </a:rPr>
              <a:t>Note: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There are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1000 milliseconds </a:t>
            </a:r>
            <a:r>
              <a:rPr sz="4050" baseline="1028" dirty="0">
                <a:solidFill>
                  <a:srgbClr val="323332"/>
                </a:solidFill>
                <a:latin typeface="Verdana"/>
                <a:cs typeface="Verdana"/>
              </a:rPr>
              <a:t>in one</a:t>
            </a:r>
            <a:r>
              <a:rPr sz="4050" spc="-914" baseline="1028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4050" spc="-7" baseline="1028" dirty="0">
                <a:solidFill>
                  <a:srgbClr val="323332"/>
                </a:solidFill>
                <a:latin typeface="Verdana"/>
                <a:cs typeface="Verdana"/>
              </a:rPr>
              <a:t>second.</a:t>
            </a:r>
            <a:endParaRPr sz="4050" baseline="1028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2700" b="1" spc="-5" dirty="0">
                <a:solidFill>
                  <a:srgbClr val="0B5D18"/>
                </a:solidFill>
                <a:latin typeface="Verdana"/>
                <a:cs typeface="Verdana"/>
              </a:rPr>
              <a:t>•</a:t>
            </a:r>
            <a:r>
              <a:rPr sz="4050" b="1" spc="-7" baseline="1028" dirty="0">
                <a:solidFill>
                  <a:srgbClr val="0B5D18"/>
                </a:solidFill>
                <a:latin typeface="Verdana"/>
                <a:cs typeface="Verdana"/>
              </a:rPr>
              <a:t>Example</a:t>
            </a:r>
            <a:endParaRPr sz="4050" baseline="1028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5657" y="8000076"/>
            <a:ext cx="5139690" cy="41910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Alert "hello" </a:t>
            </a:r>
            <a:r>
              <a:rPr sz="2700" spc="-5" dirty="0">
                <a:solidFill>
                  <a:srgbClr val="323332"/>
                </a:solidFill>
                <a:latin typeface="Verdana"/>
                <a:cs typeface="Verdana"/>
              </a:rPr>
              <a:t>every </a:t>
            </a:r>
            <a:r>
              <a:rPr sz="2700" dirty="0">
                <a:solidFill>
                  <a:srgbClr val="323332"/>
                </a:solidFill>
                <a:latin typeface="Verdana"/>
                <a:cs typeface="Verdana"/>
              </a:rPr>
              <a:t>3</a:t>
            </a:r>
            <a:r>
              <a:rPr sz="2700" spc="-70" dirty="0">
                <a:solidFill>
                  <a:srgbClr val="323332"/>
                </a:solidFill>
                <a:latin typeface="Verdana"/>
                <a:cs typeface="Verdana"/>
              </a:rPr>
              <a:t> </a:t>
            </a:r>
            <a:r>
              <a:rPr sz="2700" spc="-5" dirty="0">
                <a:solidFill>
                  <a:srgbClr val="323332"/>
                </a:solidFill>
                <a:latin typeface="Verdana"/>
                <a:cs typeface="Verdana"/>
              </a:rPr>
              <a:t>seconds:</a:t>
            </a:r>
            <a:endParaRPr sz="27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000" y="8331200"/>
            <a:ext cx="9074785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71290" algn="l"/>
              </a:tabLst>
            </a:pPr>
            <a:r>
              <a:rPr sz="2700" dirty="0">
                <a:solidFill>
                  <a:srgbClr val="323332"/>
                </a:solidFill>
                <a:latin typeface="Consolas"/>
                <a:cs typeface="Consolas"/>
              </a:rPr>
              <a:t>setInterval(</a:t>
            </a:r>
            <a:r>
              <a:rPr sz="2700" dirty="0">
                <a:solidFill>
                  <a:srgbClr val="A52A2A"/>
                </a:solidFill>
                <a:latin typeface="Consolas"/>
                <a:cs typeface="Consolas"/>
              </a:rPr>
              <a:t>function	</a:t>
            </a:r>
            <a:r>
              <a:rPr sz="2700" dirty="0">
                <a:solidFill>
                  <a:srgbClr val="323332"/>
                </a:solidFill>
                <a:latin typeface="Consolas"/>
                <a:cs typeface="Consolas"/>
              </a:rPr>
              <a:t>() {alert(</a:t>
            </a:r>
            <a:r>
              <a:rPr sz="2700" dirty="0">
                <a:solidFill>
                  <a:srgbClr val="0327CD"/>
                </a:solidFill>
                <a:latin typeface="Consolas"/>
                <a:cs typeface="Consolas"/>
              </a:rPr>
              <a:t>"Hello"</a:t>
            </a:r>
            <a:r>
              <a:rPr sz="2700" dirty="0">
                <a:solidFill>
                  <a:srgbClr val="323332"/>
                </a:solidFill>
                <a:latin typeface="Consolas"/>
                <a:cs typeface="Consolas"/>
              </a:rPr>
              <a:t>)},</a:t>
            </a:r>
            <a:r>
              <a:rPr sz="2700" spc="-110" dirty="0">
                <a:solidFill>
                  <a:srgbClr val="323332"/>
                </a:solidFill>
                <a:latin typeface="Consolas"/>
                <a:cs typeface="Consolas"/>
              </a:rPr>
              <a:t> </a:t>
            </a:r>
            <a:r>
              <a:rPr sz="2700" dirty="0">
                <a:solidFill>
                  <a:srgbClr val="0327CD"/>
                </a:solidFill>
                <a:latin typeface="Consolas"/>
                <a:cs typeface="Consolas"/>
              </a:rPr>
              <a:t>3000</a:t>
            </a:r>
            <a:r>
              <a:rPr sz="2700" dirty="0">
                <a:solidFill>
                  <a:srgbClr val="323332"/>
                </a:solidFill>
                <a:latin typeface="Consolas"/>
                <a:cs typeface="Consolas"/>
              </a:rPr>
              <a:t>);</a:t>
            </a:r>
            <a:endParaRPr sz="27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889000"/>
            <a:ext cx="5203190" cy="126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0" spc="-114" dirty="0"/>
              <a:t>Refe</a:t>
            </a:r>
            <a:r>
              <a:rPr sz="8000" spc="-145" dirty="0"/>
              <a:t>r</a:t>
            </a:r>
            <a:r>
              <a:rPr sz="8000" spc="85" dirty="0"/>
              <a:t>ences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850900" y="4838700"/>
            <a:ext cx="10335260" cy="2310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u="heavy" spc="-10" dirty="0">
                <a:solidFill>
                  <a:srgbClr val="232323"/>
                </a:solidFill>
                <a:latin typeface="Arial"/>
                <a:cs typeface="Arial"/>
                <a:hlinkClick r:id="rId2"/>
              </a:rPr>
              <a:t>www.w3schools.com</a:t>
            </a:r>
            <a:endParaRPr sz="3000">
              <a:latin typeface="Arial"/>
              <a:cs typeface="Arial"/>
            </a:endParaRPr>
          </a:p>
          <a:p>
            <a:pPr marL="241300" marR="88138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3000" spc="-25" dirty="0">
                <a:solidFill>
                  <a:srgbClr val="232323"/>
                </a:solidFill>
                <a:latin typeface="Arial"/>
                <a:cs typeface="Arial"/>
              </a:rPr>
              <a:t>Stefanov,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S. (2013). Object-Oriented JavaScript.</a:t>
            </a:r>
            <a:r>
              <a:rPr sz="3000" spc="-9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Packt  Publishing</a:t>
            </a:r>
            <a:r>
              <a:rPr sz="3000" spc="-10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Ltd.</a:t>
            </a:r>
            <a:endParaRPr sz="30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3000" dirty="0">
                <a:solidFill>
                  <a:srgbClr val="232323"/>
                </a:solidFill>
                <a:latin typeface="Arial"/>
                <a:cs typeface="Arial"/>
              </a:rPr>
              <a:t>Deitel &amp; Deitel </a:t>
            </a:r>
            <a:r>
              <a:rPr sz="3000" spc="-35" dirty="0">
                <a:solidFill>
                  <a:srgbClr val="232323"/>
                </a:solidFill>
                <a:latin typeface="Arial"/>
                <a:cs typeface="Arial"/>
              </a:rPr>
              <a:t>(2011).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Internet and </a:t>
            </a:r>
            <a:r>
              <a:rPr sz="3000" i="1" spc="-15" dirty="0">
                <a:solidFill>
                  <a:srgbClr val="232323"/>
                </a:solidFill>
                <a:latin typeface="Arial"/>
                <a:cs typeface="Arial"/>
              </a:rPr>
              <a:t>World </a:t>
            </a:r>
            <a:r>
              <a:rPr sz="3000" i="1" spc="-5" dirty="0">
                <a:solidFill>
                  <a:srgbClr val="232323"/>
                </a:solidFill>
                <a:latin typeface="Arial"/>
                <a:cs typeface="Arial"/>
              </a:rPr>
              <a:t>Wide </a:t>
            </a:r>
            <a:r>
              <a:rPr sz="3000" i="1" spc="-20" dirty="0">
                <a:solidFill>
                  <a:srgbClr val="232323"/>
                </a:solidFill>
                <a:latin typeface="Arial"/>
                <a:cs typeface="Arial"/>
              </a:rPr>
              <a:t>Web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How to  Program, 5th Edition, Harvey &amp; Paul Deitel &amp;</a:t>
            </a:r>
            <a:r>
              <a:rPr sz="3000" i="1" spc="-2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3000" i="1" dirty="0">
                <a:solidFill>
                  <a:srgbClr val="232323"/>
                </a:solidFill>
                <a:latin typeface="Arial"/>
                <a:cs typeface="Arial"/>
              </a:rPr>
              <a:t>Associates.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76200"/>
            <a:ext cx="12192000" cy="1177245"/>
          </a:xfrm>
        </p:spPr>
        <p:txBody>
          <a:bodyPr/>
          <a:lstStyle/>
          <a:p>
            <a:r>
              <a:rPr lang="en-US" dirty="0"/>
              <a:t>concepts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937" y="2143408"/>
            <a:ext cx="12400925" cy="7478970"/>
          </a:xfrm>
        </p:spPr>
        <p:txBody>
          <a:bodyPr/>
          <a:lstStyle/>
          <a:p>
            <a:pPr algn="just"/>
            <a:r>
              <a:rPr lang="en-US" sz="3600" dirty="0"/>
              <a:t>In </a:t>
            </a:r>
            <a:r>
              <a:rPr lang="en-US" sz="3600" dirty="0">
                <a:hlinkClick r:id="rId2" tooltip="Computer programming"/>
              </a:rPr>
              <a:t>computer programming</a:t>
            </a:r>
            <a:r>
              <a:rPr lang="en-US" sz="3600" dirty="0"/>
              <a:t>, </a:t>
            </a:r>
            <a:r>
              <a:rPr lang="en-US" sz="3600" b="1" dirty="0"/>
              <a:t>event-driven programming</a:t>
            </a:r>
            <a:r>
              <a:rPr lang="en-US" sz="3600" dirty="0"/>
              <a:t> is a </a:t>
            </a:r>
            <a:r>
              <a:rPr lang="en-US" sz="3600" dirty="0">
                <a:hlinkClick r:id="rId3" tooltip="Programming paradigm"/>
              </a:rPr>
              <a:t>programming paradigm</a:t>
            </a:r>
            <a:r>
              <a:rPr lang="en-US" sz="3600" dirty="0"/>
              <a:t> in which the </a:t>
            </a:r>
            <a:r>
              <a:rPr lang="en-US" sz="3600" dirty="0">
                <a:hlinkClick r:id="rId4" tooltip="Control flow"/>
              </a:rPr>
              <a:t>flow of the program</a:t>
            </a:r>
            <a:r>
              <a:rPr lang="en-US" sz="3600" dirty="0"/>
              <a:t> is determined by </a:t>
            </a:r>
            <a:r>
              <a:rPr lang="en-US" sz="3600" dirty="0">
                <a:hlinkClick r:id="rId5" tooltip="Event (computing)"/>
              </a:rPr>
              <a:t>events</a:t>
            </a:r>
            <a:r>
              <a:rPr lang="en-US" sz="3600" dirty="0"/>
              <a:t> such as user actions (</a:t>
            </a:r>
            <a:r>
              <a:rPr lang="en-US" sz="3600" dirty="0">
                <a:hlinkClick r:id="rId6" tooltip="Computer mouse"/>
              </a:rPr>
              <a:t>mouse</a:t>
            </a:r>
            <a:r>
              <a:rPr lang="en-US" sz="3600" dirty="0"/>
              <a:t> clicks, key presses), </a:t>
            </a:r>
            <a:r>
              <a:rPr lang="en-US" sz="3600" dirty="0">
                <a:hlinkClick r:id="rId7" tooltip="Sensor"/>
              </a:rPr>
              <a:t>sensor</a:t>
            </a:r>
            <a:r>
              <a:rPr lang="en-US" sz="3600" dirty="0"/>
              <a:t> outputs, or </a:t>
            </a:r>
            <a:r>
              <a:rPr lang="en-US" sz="3600" dirty="0">
                <a:hlinkClick r:id="rId8" tooltip="Message passing"/>
              </a:rPr>
              <a:t>messages</a:t>
            </a:r>
            <a:r>
              <a:rPr lang="en-US" sz="3600" dirty="0"/>
              <a:t> from other programs or </a:t>
            </a:r>
            <a:r>
              <a:rPr lang="en-US" sz="3600" dirty="0">
                <a:hlinkClick r:id="rId9" tooltip="Thread (computer science)"/>
              </a:rPr>
              <a:t>threads</a:t>
            </a:r>
            <a:r>
              <a:rPr lang="en-US" sz="3600" dirty="0"/>
              <a:t>. Event-driven programming is the dominant paradigm used in </a:t>
            </a:r>
            <a:r>
              <a:rPr lang="en-US" sz="3600" dirty="0">
                <a:hlinkClick r:id="rId10" tooltip="Graphical user interface"/>
              </a:rPr>
              <a:t>graphical user interfaces</a:t>
            </a:r>
            <a:r>
              <a:rPr lang="en-US" sz="3600" dirty="0"/>
              <a:t> and other applications (e.g., JavaScript </a:t>
            </a:r>
            <a:r>
              <a:rPr lang="en-US" sz="3600" dirty="0">
                <a:hlinkClick r:id="rId11" tooltip="Web application"/>
              </a:rPr>
              <a:t>web applications</a:t>
            </a:r>
            <a:r>
              <a:rPr lang="en-US" sz="3600" dirty="0"/>
              <a:t>) that are centered on performing certain actions in response to </a:t>
            </a:r>
            <a:r>
              <a:rPr lang="en-US" sz="3600" dirty="0">
                <a:hlinkClick r:id="rId12" tooltip="Input/output"/>
              </a:rPr>
              <a:t>user input</a:t>
            </a:r>
            <a:r>
              <a:rPr lang="en-US" sz="3600" dirty="0"/>
              <a:t>. This is also true of programming for </a:t>
            </a:r>
            <a:r>
              <a:rPr lang="en-US" sz="3600" dirty="0">
                <a:hlinkClick r:id="rId13" tooltip="Device driver"/>
              </a:rPr>
              <a:t>device drivers</a:t>
            </a:r>
            <a:r>
              <a:rPr lang="en-US" sz="3600" dirty="0"/>
              <a:t> (e.g., </a:t>
            </a:r>
            <a:r>
              <a:rPr lang="en-US" sz="3600" dirty="0">
                <a:hlinkClick r:id="rId14" tooltip="P (programming language)"/>
              </a:rPr>
              <a:t>P</a:t>
            </a:r>
            <a:r>
              <a:rPr lang="en-US" sz="3600" dirty="0"/>
              <a:t> in USB device driver stacks</a:t>
            </a:r>
            <a:r>
              <a:rPr lang="en-US" sz="3600" baseline="30000" dirty="0">
                <a:hlinkClick r:id="rId15"/>
              </a:rPr>
              <a:t>[1]</a:t>
            </a:r>
            <a:r>
              <a:rPr lang="en-US" sz="3600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1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99" y="381000"/>
            <a:ext cx="12192000" cy="1177245"/>
          </a:xfrm>
        </p:spPr>
        <p:txBody>
          <a:bodyPr/>
          <a:lstStyle/>
          <a:p>
            <a:r>
              <a:rPr lang="en-US" dirty="0"/>
              <a:t>HTML events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936" y="1558245"/>
            <a:ext cx="12400925" cy="7879080"/>
          </a:xfrm>
        </p:spPr>
        <p:txBody>
          <a:bodyPr/>
          <a:lstStyle/>
          <a:p>
            <a:pPr algn="just"/>
            <a:r>
              <a:rPr lang="en-US" sz="3200" dirty="0"/>
              <a:t>HTML events are </a:t>
            </a:r>
            <a:r>
              <a:rPr lang="en-US" sz="3200" b="1" dirty="0"/>
              <a:t>"things"</a:t>
            </a:r>
            <a:r>
              <a:rPr lang="en-US" sz="3200" dirty="0"/>
              <a:t> that happen to HTML elements.</a:t>
            </a:r>
          </a:p>
          <a:p>
            <a:pPr algn="just"/>
            <a:endParaRPr lang="en-US" sz="3200" dirty="0"/>
          </a:p>
          <a:p>
            <a:pPr algn="just"/>
            <a:r>
              <a:rPr lang="en-US" sz="3200" dirty="0"/>
              <a:t>An HTML event can be something the </a:t>
            </a:r>
            <a:r>
              <a:rPr lang="en-US" sz="3200" b="1" u="sng" dirty="0">
                <a:solidFill>
                  <a:srgbClr val="FF0000"/>
                </a:solidFill>
              </a:rPr>
              <a:t>browser</a:t>
            </a:r>
            <a:r>
              <a:rPr lang="en-US" sz="3200" dirty="0"/>
              <a:t> does, or something a </a:t>
            </a:r>
            <a:r>
              <a:rPr lang="en-US" sz="3200" b="1" u="sng" dirty="0">
                <a:solidFill>
                  <a:srgbClr val="FF0000"/>
                </a:solidFill>
              </a:rPr>
              <a:t>user</a:t>
            </a:r>
            <a:r>
              <a:rPr lang="en-US" sz="3200" dirty="0"/>
              <a:t> does.</a:t>
            </a:r>
          </a:p>
          <a:p>
            <a:pPr algn="just"/>
            <a:endParaRPr lang="en-US" sz="3200" dirty="0"/>
          </a:p>
          <a:p>
            <a:pPr algn="just"/>
            <a:r>
              <a:rPr lang="en-US" sz="3200" dirty="0"/>
              <a:t>Here are some examples of HTML events: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An HTML web page has finished loading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An HTML input field was changed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/>
              <a:t>An HTML button was clicked</a:t>
            </a:r>
          </a:p>
          <a:p>
            <a:pPr algn="just"/>
            <a:r>
              <a:rPr lang="en-US" sz="3200" dirty="0"/>
              <a:t>Often, when events happen, you may want to do something.</a:t>
            </a:r>
          </a:p>
          <a:p>
            <a:pPr algn="just"/>
            <a:endParaRPr lang="en-US" sz="3200" dirty="0"/>
          </a:p>
          <a:p>
            <a:pPr algn="just"/>
            <a:r>
              <a:rPr lang="en-US" sz="3200" dirty="0"/>
              <a:t>JavaScript lets you execute code when events are detected.</a:t>
            </a:r>
          </a:p>
          <a:p>
            <a:pPr algn="just"/>
            <a:endParaRPr lang="en-US" sz="3200" dirty="0"/>
          </a:p>
          <a:p>
            <a:pPr algn="just"/>
            <a:r>
              <a:rPr lang="en-US" sz="3200" dirty="0"/>
              <a:t>HTML allows event handler attributes, </a:t>
            </a:r>
            <a:r>
              <a:rPr lang="en-US" sz="3200" b="1" dirty="0"/>
              <a:t>with JavaScript code</a:t>
            </a:r>
            <a:r>
              <a:rPr lang="en-US" sz="3200" dirty="0"/>
              <a:t>, to be added to HTML elements.</a:t>
            </a:r>
          </a:p>
        </p:txBody>
      </p:sp>
    </p:spTree>
    <p:extLst>
      <p:ext uri="{BB962C8B-B14F-4D97-AF65-F5344CB8AC3E}">
        <p14:creationId xmlns:p14="http://schemas.microsoft.com/office/powerpoint/2010/main" val="104575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0" rIns="0" bIns="0" rtlCol="0">
            <a:spAutoFit/>
          </a:bodyPr>
          <a:lstStyle/>
          <a:p>
            <a:pPr marL="101600">
              <a:lnSpc>
                <a:spcPct val="100000"/>
              </a:lnSpc>
            </a:pPr>
            <a:r>
              <a:rPr sz="8000" spc="-90" dirty="0"/>
              <a:t>Event</a:t>
            </a:r>
            <a:r>
              <a:rPr sz="8000" spc="-65" dirty="0"/>
              <a:t> </a:t>
            </a:r>
            <a:r>
              <a:rPr sz="8000" spc="40" dirty="0"/>
              <a:t>Attributes</a:t>
            </a:r>
            <a:endParaRPr sz="8000" dirty="0"/>
          </a:p>
        </p:txBody>
      </p:sp>
      <p:sp>
        <p:nvSpPr>
          <p:cNvPr id="3" name="object 3"/>
          <p:cNvSpPr txBox="1"/>
          <p:nvPr/>
        </p:nvSpPr>
        <p:spPr>
          <a:xfrm>
            <a:off x="1936941" y="5212309"/>
            <a:ext cx="1421765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ts val="2375"/>
              </a:lnSpc>
            </a:pP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oerror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36941" y="5212309"/>
            <a:ext cx="1421765" cy="447675"/>
          </a:xfrm>
          <a:custGeom>
            <a:avLst/>
            <a:gdLst/>
            <a:ahLst/>
            <a:cxnLst/>
            <a:rect l="l" t="t" r="r" b="b"/>
            <a:pathLst>
              <a:path w="1421764" h="447675">
                <a:moveTo>
                  <a:pt x="0" y="0"/>
                </a:moveTo>
                <a:lnTo>
                  <a:pt x="1421208" y="0"/>
                </a:lnTo>
                <a:lnTo>
                  <a:pt x="1421208" y="447227"/>
                </a:lnTo>
                <a:lnTo>
                  <a:pt x="0" y="4472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25801" y="3198095"/>
          <a:ext cx="10337800" cy="3953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5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336">
                <a:tc>
                  <a:txBody>
                    <a:bodyPr/>
                    <a:lstStyle/>
                    <a:p>
                      <a:pPr marL="458470">
                        <a:lnSpc>
                          <a:spcPts val="4015"/>
                        </a:lnSpc>
                      </a:pPr>
                      <a:r>
                        <a:rPr sz="3400" spc="-20" dirty="0">
                          <a:latin typeface="Calibri"/>
                          <a:cs typeface="Calibri"/>
                        </a:rPr>
                        <a:t>Attribute</a:t>
                      </a:r>
                      <a:endParaRPr sz="3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15"/>
                        </a:lnSpc>
                      </a:pPr>
                      <a:r>
                        <a:rPr sz="3400" spc="-5" dirty="0">
                          <a:latin typeface="Calibri"/>
                          <a:cs typeface="Calibri"/>
                        </a:rPr>
                        <a:t>The event </a:t>
                      </a:r>
                      <a:r>
                        <a:rPr sz="3400" spc="-10" dirty="0">
                          <a:latin typeface="Calibri"/>
                          <a:cs typeface="Calibri"/>
                        </a:rPr>
                        <a:t>occurs</a:t>
                      </a:r>
                      <a:r>
                        <a:rPr sz="3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400" spc="-10" dirty="0">
                          <a:latin typeface="Calibri"/>
                          <a:cs typeface="Calibri"/>
                        </a:rPr>
                        <a:t>when...</a:t>
                      </a:r>
                      <a:endParaRPr sz="3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 marL="638175">
                        <a:lnSpc>
                          <a:spcPts val="2845"/>
                        </a:lnSpc>
                      </a:pPr>
                      <a:r>
                        <a:rPr sz="2400" u="heavy" spc="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onchange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content of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ﬁeld</a:t>
                      </a:r>
                      <a:r>
                        <a:rPr sz="24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changes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 marL="817244">
                        <a:lnSpc>
                          <a:spcPts val="2845"/>
                        </a:lnSpc>
                      </a:pPr>
                      <a:r>
                        <a:rPr sz="2400" u="heavy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onclick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Mouse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clicks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2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object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 marL="619760">
                        <a:lnSpc>
                          <a:spcPts val="2845"/>
                        </a:lnSpc>
                      </a:pPr>
                      <a:r>
                        <a:rPr sz="2400" u="heavy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ondblclick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Mouse </a:t>
                      </a:r>
                      <a:r>
                        <a:rPr sz="2400" b="1" spc="-30" dirty="0">
                          <a:latin typeface="Calibri"/>
                          <a:cs typeface="Calibri"/>
                        </a:rPr>
                        <a:t>double6clicks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object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387"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u="heavy" dirty="0">
                          <a:solidFill>
                            <a:srgbClr val="0433FF"/>
                          </a:solidFill>
                          <a:latin typeface="Arial"/>
                          <a:cs typeface="Arial"/>
                        </a:rPr>
                        <a:t>onerror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error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occurs when loading a document or an</a:t>
                      </a:r>
                      <a:r>
                        <a:rPr sz="24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image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 marL="816610">
                        <a:lnSpc>
                          <a:spcPts val="2845"/>
                        </a:lnSpc>
                      </a:pPr>
                      <a:r>
                        <a:rPr sz="2400" u="heavy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onload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A page or image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ﬁnished</a:t>
                      </a:r>
                      <a:r>
                        <a:rPr sz="24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loading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 marL="452755">
                        <a:lnSpc>
                          <a:spcPts val="2845"/>
                        </a:lnSpc>
                      </a:pPr>
                      <a:r>
                        <a:rPr sz="2400" u="heavy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onmouseout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mouse 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moved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oﬀ an</a:t>
                      </a:r>
                      <a:r>
                        <a:rPr sz="24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element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908">
                <a:tc>
                  <a:txBody>
                    <a:bodyPr/>
                    <a:lstStyle/>
                    <a:p>
                      <a:pPr marL="385445">
                        <a:lnSpc>
                          <a:spcPts val="2845"/>
                        </a:lnSpc>
                      </a:pPr>
                      <a:r>
                        <a:rPr sz="2400" u="heavy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onmouseover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5383">
                      <a:solidFill>
                        <a:srgbClr val="000000"/>
                      </a:solidFill>
                      <a:prstDash val="solid"/>
                    </a:lnR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845"/>
                        </a:lnSpc>
                      </a:pPr>
                      <a:r>
                        <a:rPr sz="2400" b="1" spc="1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mouse 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moved over </a:t>
                      </a:r>
                      <a:r>
                        <a:rPr sz="2400" b="1" spc="1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2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element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5383">
                      <a:solidFill>
                        <a:srgbClr val="000000"/>
                      </a:solidFill>
                      <a:prstDash val="solid"/>
                    </a:lnL>
                    <a:lnT w="15396">
                      <a:solidFill>
                        <a:srgbClr val="000000"/>
                      </a:solidFill>
                      <a:prstDash val="solid"/>
                    </a:lnT>
                    <a:lnB w="153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95300" rIns="0" bIns="0" rtlCol="0">
            <a:spAutoFit/>
          </a:bodyPr>
          <a:lstStyle/>
          <a:p>
            <a:pPr marL="50800">
              <a:lnSpc>
                <a:spcPct val="100000"/>
              </a:lnSpc>
            </a:pPr>
            <a:r>
              <a:rPr sz="8000" spc="110" dirty="0"/>
              <a:t>onchange</a:t>
            </a:r>
            <a:r>
              <a:rPr sz="8000" spc="-100" dirty="0"/>
              <a:t> </a:t>
            </a:r>
            <a:r>
              <a:rPr sz="8000" spc="-90" dirty="0"/>
              <a:t>Event</a:t>
            </a:r>
            <a:endParaRPr sz="8000" dirty="0"/>
          </a:p>
        </p:txBody>
      </p:sp>
      <p:sp>
        <p:nvSpPr>
          <p:cNvPr id="3" name="object 3"/>
          <p:cNvSpPr txBox="1"/>
          <p:nvPr/>
        </p:nvSpPr>
        <p:spPr>
          <a:xfrm>
            <a:off x="444500" y="2133600"/>
            <a:ext cx="10010140" cy="726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5425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500" b="1" dirty="0">
                <a:solidFill>
                  <a:srgbClr val="0B5D18"/>
                </a:solidFill>
                <a:latin typeface="Arial"/>
                <a:cs typeface="Arial"/>
              </a:rPr>
              <a:t>The onchange event occurs when the content of a field</a:t>
            </a:r>
            <a:r>
              <a:rPr sz="2500" b="1" spc="-11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0B5D18"/>
                </a:solidFill>
                <a:latin typeface="Arial"/>
                <a:cs typeface="Arial"/>
              </a:rPr>
              <a:t>changes.</a:t>
            </a:r>
            <a:endParaRPr sz="2500">
              <a:latin typeface="Arial"/>
              <a:cs typeface="Arial"/>
            </a:endParaRPr>
          </a:p>
          <a:p>
            <a:pPr marL="241300" indent="-225425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sz="2500" b="1" dirty="0">
                <a:solidFill>
                  <a:srgbClr val="0B5D18"/>
                </a:solidFill>
                <a:latin typeface="Arial"/>
                <a:cs typeface="Arial"/>
              </a:rPr>
              <a:t>often used in combination with validation of input</a:t>
            </a:r>
            <a:r>
              <a:rPr sz="2500" b="1" spc="-130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500" b="1" dirty="0">
                <a:solidFill>
                  <a:srgbClr val="0B5D18"/>
                </a:solidFill>
                <a:latin typeface="Arial"/>
                <a:cs typeface="Arial"/>
              </a:rPr>
              <a:t>fields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spc="60" dirty="0">
                <a:latin typeface="Arial"/>
                <a:cs typeface="Arial"/>
              </a:rPr>
              <a:t>&lt;html&gt;</a:t>
            </a:r>
            <a:endParaRPr sz="25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500" spc="85" dirty="0">
                <a:latin typeface="Arial"/>
                <a:cs typeface="Arial"/>
              </a:rPr>
              <a:t>&lt;head&gt;</a:t>
            </a:r>
            <a:endParaRPr sz="2500">
              <a:latin typeface="Arial"/>
              <a:cs typeface="Arial"/>
            </a:endParaRPr>
          </a:p>
          <a:p>
            <a:pPr marL="796925">
              <a:lnSpc>
                <a:spcPct val="100000"/>
              </a:lnSpc>
            </a:pPr>
            <a:r>
              <a:rPr sz="2500" spc="65" dirty="0">
                <a:latin typeface="Arial"/>
                <a:cs typeface="Arial"/>
              </a:rPr>
              <a:t>&lt;script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15" dirty="0">
                <a:latin typeface="Arial"/>
                <a:cs typeface="Arial"/>
              </a:rPr>
              <a:t>type="text/javascript"&gt;</a:t>
            </a:r>
            <a:endParaRPr sz="2500">
              <a:latin typeface="Arial"/>
              <a:cs typeface="Arial"/>
            </a:endParaRPr>
          </a:p>
          <a:p>
            <a:pPr marL="884555">
              <a:lnSpc>
                <a:spcPct val="100000"/>
              </a:lnSpc>
            </a:pPr>
            <a:r>
              <a:rPr sz="2500" b="1" dirty="0">
                <a:latin typeface="Arial"/>
                <a:cs typeface="Arial"/>
              </a:rPr>
              <a:t>function</a:t>
            </a:r>
            <a:r>
              <a:rPr sz="2500" b="1" spc="-105" dirty="0">
                <a:latin typeface="Arial"/>
                <a:cs typeface="Arial"/>
              </a:rPr>
              <a:t> </a:t>
            </a:r>
            <a:r>
              <a:rPr sz="2500" b="1" dirty="0">
                <a:latin typeface="Arial"/>
                <a:cs typeface="Arial"/>
              </a:rPr>
              <a:t>upperCase(x)</a:t>
            </a:r>
            <a:endParaRPr sz="2500">
              <a:latin typeface="Arial"/>
              <a:cs typeface="Arial"/>
            </a:endParaRPr>
          </a:p>
          <a:p>
            <a:pPr marR="8108950" algn="ctr">
              <a:lnSpc>
                <a:spcPct val="100000"/>
              </a:lnSpc>
            </a:pPr>
            <a:r>
              <a:rPr sz="2500" b="1" dirty="0">
                <a:latin typeface="Arial"/>
                <a:cs typeface="Arial"/>
              </a:rPr>
              <a:t>{</a:t>
            </a:r>
            <a:endParaRPr sz="2500">
              <a:latin typeface="Arial"/>
              <a:cs typeface="Arial"/>
            </a:endParaRPr>
          </a:p>
          <a:p>
            <a:pPr marL="884555" marR="1104265">
              <a:lnSpc>
                <a:spcPct val="100000"/>
              </a:lnSpc>
            </a:pPr>
            <a:r>
              <a:rPr sz="2500" b="1" dirty="0">
                <a:latin typeface="Arial"/>
                <a:cs typeface="Arial"/>
              </a:rPr>
              <a:t>var y=document.getElementById(x).value;  document.getElementById(x).value=</a:t>
            </a:r>
            <a:r>
              <a:rPr sz="2500" b="1" spc="-185" dirty="0">
                <a:latin typeface="Arial"/>
                <a:cs typeface="Arial"/>
              </a:rPr>
              <a:t>y</a:t>
            </a:r>
            <a:r>
              <a:rPr sz="2500" b="1" dirty="0">
                <a:latin typeface="Arial"/>
                <a:cs typeface="Arial"/>
              </a:rPr>
              <a:t>.toUpperCase();</a:t>
            </a:r>
            <a:endParaRPr sz="2500">
              <a:latin typeface="Arial"/>
              <a:cs typeface="Arial"/>
            </a:endParaRPr>
          </a:p>
          <a:p>
            <a:pPr marR="8108950" algn="ctr">
              <a:lnSpc>
                <a:spcPct val="100000"/>
              </a:lnSpc>
            </a:pPr>
            <a:r>
              <a:rPr sz="2500" b="1" dirty="0">
                <a:latin typeface="Arial"/>
                <a:cs typeface="Arial"/>
              </a:rPr>
              <a:t>}</a:t>
            </a:r>
            <a:endParaRPr sz="2500">
              <a:latin typeface="Arial"/>
              <a:cs typeface="Arial"/>
            </a:endParaRPr>
          </a:p>
          <a:p>
            <a:pPr marL="708660">
              <a:lnSpc>
                <a:spcPct val="100000"/>
              </a:lnSpc>
            </a:pPr>
            <a:r>
              <a:rPr sz="2500" spc="70" dirty="0">
                <a:latin typeface="Arial"/>
                <a:cs typeface="Arial"/>
              </a:rPr>
              <a:t>&lt;/script&gt;</a:t>
            </a:r>
            <a:endParaRPr sz="25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500" spc="70" dirty="0">
                <a:latin typeface="Arial"/>
                <a:cs typeface="Arial"/>
              </a:rPr>
              <a:t>&lt;/head&gt;</a:t>
            </a:r>
            <a:endParaRPr sz="25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500" spc="105" dirty="0">
                <a:latin typeface="Arial"/>
                <a:cs typeface="Arial"/>
              </a:rPr>
              <a:t>&lt;body&gt;</a:t>
            </a:r>
            <a:endParaRPr sz="25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500" spc="-30" dirty="0">
                <a:latin typeface="Arial"/>
                <a:cs typeface="Arial"/>
              </a:rPr>
              <a:t>Enter </a:t>
            </a:r>
            <a:r>
              <a:rPr sz="2500" spc="-5" dirty="0">
                <a:latin typeface="Arial"/>
                <a:cs typeface="Arial"/>
              </a:rPr>
              <a:t>your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name:</a:t>
            </a:r>
            <a:endParaRPr sz="25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500" spc="50" dirty="0">
                <a:latin typeface="Arial"/>
                <a:cs typeface="Arial"/>
              </a:rPr>
              <a:t>&lt;input </a:t>
            </a:r>
            <a:r>
              <a:rPr sz="2500" spc="-10" dirty="0">
                <a:latin typeface="Arial"/>
                <a:cs typeface="Arial"/>
              </a:rPr>
              <a:t>type="text" id="fname" </a:t>
            </a:r>
            <a:r>
              <a:rPr sz="2500" b="1" dirty="0">
                <a:latin typeface="Arial"/>
                <a:cs typeface="Arial"/>
              </a:rPr>
              <a:t>onchange= "upperCase(this.id)"</a:t>
            </a:r>
            <a:r>
              <a:rPr sz="2500" b="1" spc="-10" dirty="0">
                <a:latin typeface="Arial"/>
                <a:cs typeface="Arial"/>
              </a:rPr>
              <a:t> </a:t>
            </a:r>
            <a:r>
              <a:rPr sz="2500" spc="95" dirty="0">
                <a:latin typeface="Arial"/>
                <a:cs typeface="Arial"/>
              </a:rPr>
              <a:t>/&gt;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500" spc="90" dirty="0">
                <a:latin typeface="Arial"/>
                <a:cs typeface="Arial"/>
              </a:rPr>
              <a:t>&lt;/body&gt;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spc="50" dirty="0">
                <a:latin typeface="Arial"/>
                <a:cs typeface="Arial"/>
              </a:rPr>
              <a:t>&lt;/html&gt;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469900"/>
            <a:ext cx="6068060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0" spc="125" dirty="0"/>
              <a:t>onclick</a:t>
            </a:r>
            <a:r>
              <a:rPr sz="8000" spc="-85" dirty="0"/>
              <a:t> </a:t>
            </a:r>
            <a:r>
              <a:rPr sz="8000" spc="-90" dirty="0"/>
              <a:t>Event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165100" y="1955800"/>
            <a:ext cx="12645390" cy="7359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462020" algn="ctr">
              <a:lnSpc>
                <a:spcPct val="100000"/>
              </a:lnSpc>
            </a:pP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The onclick event occurs when </a:t>
            </a:r>
            <a:r>
              <a:rPr sz="2800" b="1" dirty="0">
                <a:solidFill>
                  <a:srgbClr val="0B5D18"/>
                </a:solidFill>
                <a:latin typeface="Arial"/>
                <a:cs typeface="Arial"/>
              </a:rPr>
              <a:t>an </a:t>
            </a: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object gets</a:t>
            </a:r>
            <a:r>
              <a:rPr sz="2800" b="1" spc="6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B5D18"/>
                </a:solidFill>
                <a:latin typeface="Arial"/>
                <a:cs typeface="Arial"/>
              </a:rPr>
              <a:t>clicked.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605790">
              <a:lnSpc>
                <a:spcPct val="100000"/>
              </a:lnSpc>
            </a:pPr>
            <a:r>
              <a:rPr sz="2800" spc="70" dirty="0">
                <a:latin typeface="Arial"/>
                <a:cs typeface="Arial"/>
              </a:rPr>
              <a:t>&lt;html&gt;</a:t>
            </a:r>
            <a:endParaRPr sz="2800">
              <a:latin typeface="Arial"/>
              <a:cs typeface="Arial"/>
            </a:endParaRPr>
          </a:p>
          <a:p>
            <a:pPr marL="1161415">
              <a:lnSpc>
                <a:spcPct val="100000"/>
              </a:lnSpc>
              <a:spcBef>
                <a:spcPts val="40"/>
              </a:spcBef>
            </a:pPr>
            <a:r>
              <a:rPr sz="2800" spc="120" dirty="0">
                <a:latin typeface="Arial"/>
                <a:cs typeface="Arial"/>
              </a:rPr>
              <a:t>&lt;body&gt;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L="14986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Field1: </a:t>
            </a:r>
            <a:r>
              <a:rPr sz="2800" spc="60" dirty="0">
                <a:latin typeface="Arial"/>
                <a:cs typeface="Arial"/>
              </a:rPr>
              <a:t>&lt;input </a:t>
            </a:r>
            <a:r>
              <a:rPr sz="2800" spc="-10" dirty="0">
                <a:latin typeface="Arial"/>
                <a:cs typeface="Arial"/>
              </a:rPr>
              <a:t>type="text" </a:t>
            </a:r>
            <a:r>
              <a:rPr sz="2800" spc="5" dirty="0">
                <a:latin typeface="Arial"/>
                <a:cs typeface="Arial"/>
              </a:rPr>
              <a:t>id="field1" </a:t>
            </a:r>
            <a:r>
              <a:rPr sz="2800" spc="-5" dirty="0">
                <a:latin typeface="Arial"/>
                <a:cs typeface="Arial"/>
              </a:rPr>
              <a:t>value="Hello </a:t>
            </a:r>
            <a:r>
              <a:rPr sz="2800" spc="-20" dirty="0">
                <a:latin typeface="Arial"/>
                <a:cs typeface="Arial"/>
              </a:rPr>
              <a:t>World!"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/&gt;</a:t>
            </a:r>
            <a:endParaRPr sz="28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40"/>
              </a:spcBef>
            </a:pPr>
            <a:r>
              <a:rPr sz="2800" spc="120" dirty="0">
                <a:latin typeface="Arial"/>
                <a:cs typeface="Arial"/>
              </a:rPr>
              <a:t>&lt;br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/&gt;</a:t>
            </a:r>
            <a:endParaRPr sz="28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40"/>
              </a:spcBef>
            </a:pPr>
            <a:r>
              <a:rPr sz="2800" spc="-5" dirty="0">
                <a:latin typeface="Arial"/>
                <a:cs typeface="Arial"/>
              </a:rPr>
              <a:t>Field2: </a:t>
            </a:r>
            <a:r>
              <a:rPr sz="2800" spc="60" dirty="0">
                <a:latin typeface="Arial"/>
                <a:cs typeface="Arial"/>
              </a:rPr>
              <a:t>&lt;input </a:t>
            </a:r>
            <a:r>
              <a:rPr sz="2800" spc="-10" dirty="0">
                <a:latin typeface="Arial"/>
                <a:cs typeface="Arial"/>
              </a:rPr>
              <a:t>type="text" </a:t>
            </a:r>
            <a:r>
              <a:rPr sz="2800" spc="5" dirty="0">
                <a:latin typeface="Arial"/>
                <a:cs typeface="Arial"/>
              </a:rPr>
              <a:t>id="field2"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/&gt;</a:t>
            </a:r>
            <a:endParaRPr sz="28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40"/>
              </a:spcBef>
            </a:pPr>
            <a:r>
              <a:rPr sz="2800" spc="120" dirty="0">
                <a:latin typeface="Arial"/>
                <a:cs typeface="Arial"/>
              </a:rPr>
              <a:t>&lt;br </a:t>
            </a:r>
            <a:r>
              <a:rPr sz="2800" spc="114" dirty="0">
                <a:latin typeface="Arial"/>
                <a:cs typeface="Arial"/>
              </a:rPr>
              <a:t>/&gt;&lt;br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/&gt;</a:t>
            </a:r>
            <a:endParaRPr sz="28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40"/>
              </a:spcBef>
            </a:pPr>
            <a:r>
              <a:rPr sz="2800" spc="30" dirty="0">
                <a:latin typeface="Arial"/>
                <a:cs typeface="Arial"/>
              </a:rPr>
              <a:t>Click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25" dirty="0">
                <a:latin typeface="Arial"/>
                <a:cs typeface="Arial"/>
              </a:rPr>
              <a:t>button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75" dirty="0">
                <a:latin typeface="Arial"/>
                <a:cs typeface="Arial"/>
              </a:rPr>
              <a:t>copy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20" dirty="0">
                <a:latin typeface="Arial"/>
                <a:cs typeface="Arial"/>
              </a:rPr>
              <a:t>content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Field1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Field2.</a:t>
            </a:r>
            <a:endParaRPr sz="28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40"/>
              </a:spcBef>
            </a:pPr>
            <a:r>
              <a:rPr sz="2800" spc="120" dirty="0">
                <a:latin typeface="Arial"/>
                <a:cs typeface="Arial"/>
              </a:rPr>
              <a:t>&lt;br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105" dirty="0">
                <a:latin typeface="Arial"/>
                <a:cs typeface="Arial"/>
              </a:rPr>
              <a:t>/&gt;</a:t>
            </a:r>
            <a:endParaRPr sz="2800">
              <a:latin typeface="Arial"/>
              <a:cs typeface="Arial"/>
            </a:endParaRPr>
          </a:p>
          <a:p>
            <a:pPr marL="1498600" marR="5080">
              <a:lnSpc>
                <a:spcPct val="101200"/>
              </a:lnSpc>
            </a:pPr>
            <a:r>
              <a:rPr sz="2800" spc="50" dirty="0">
                <a:latin typeface="Arial"/>
                <a:cs typeface="Arial"/>
              </a:rPr>
              <a:t>&lt;button  </a:t>
            </a:r>
            <a:r>
              <a:rPr sz="2800" spc="5" dirty="0">
                <a:latin typeface="Arial"/>
                <a:cs typeface="Arial"/>
              </a:rPr>
              <a:t>onclick=</a:t>
            </a:r>
            <a:r>
              <a:rPr sz="2800" b="1" spc="5" dirty="0">
                <a:latin typeface="Arial"/>
                <a:cs typeface="Arial"/>
              </a:rPr>
              <a:t>"document.getElementById('field2').value=document.getE  </a:t>
            </a:r>
            <a:r>
              <a:rPr sz="2800" b="1" dirty="0">
                <a:latin typeface="Arial"/>
                <a:cs typeface="Arial"/>
              </a:rPr>
              <a:t>lementById('field1').value</a:t>
            </a:r>
            <a:r>
              <a:rPr sz="2800" dirty="0">
                <a:latin typeface="Arial"/>
                <a:cs typeface="Arial"/>
              </a:rPr>
              <a:t>"&gt;Copy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Text&lt;/button&gt;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950">
              <a:latin typeface="Times New Roman"/>
              <a:cs typeface="Times New Roman"/>
            </a:endParaRPr>
          </a:p>
          <a:p>
            <a:pPr marR="8718550" algn="ctr">
              <a:lnSpc>
                <a:spcPct val="100000"/>
              </a:lnSpc>
            </a:pPr>
            <a:r>
              <a:rPr sz="2800" spc="100" dirty="0">
                <a:latin typeface="Arial"/>
                <a:cs typeface="Arial"/>
              </a:rPr>
              <a:t>&lt;/body&gt;</a:t>
            </a:r>
            <a:endParaRPr sz="2800">
              <a:latin typeface="Arial"/>
              <a:cs typeface="Arial"/>
            </a:endParaRPr>
          </a:p>
          <a:p>
            <a:pPr marL="812800">
              <a:lnSpc>
                <a:spcPct val="100000"/>
              </a:lnSpc>
              <a:spcBef>
                <a:spcPts val="40"/>
              </a:spcBef>
            </a:pPr>
            <a:r>
              <a:rPr sz="2800" spc="60" dirty="0">
                <a:latin typeface="Arial"/>
                <a:cs typeface="Arial"/>
              </a:rPr>
              <a:t>&lt;/html&gt;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600" y="533400"/>
            <a:ext cx="7309484" cy="121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0" spc="195" dirty="0"/>
              <a:t>ondbclick</a:t>
            </a:r>
            <a:r>
              <a:rPr sz="8000" spc="-90" dirty="0"/>
              <a:t> Event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241300" y="2260600"/>
            <a:ext cx="12371705" cy="692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0B5D18"/>
                </a:solidFill>
                <a:latin typeface="Calibri"/>
                <a:cs typeface="Calibri"/>
              </a:rPr>
              <a:t>The ondblclick </a:t>
            </a:r>
            <a:r>
              <a:rPr sz="3200" b="1" spc="-20" dirty="0">
                <a:solidFill>
                  <a:srgbClr val="0B5D18"/>
                </a:solidFill>
                <a:latin typeface="Calibri"/>
                <a:cs typeface="Calibri"/>
              </a:rPr>
              <a:t>event </a:t>
            </a:r>
            <a:r>
              <a:rPr sz="3200" b="1" spc="-10" dirty="0">
                <a:solidFill>
                  <a:srgbClr val="0B5D18"/>
                </a:solidFill>
                <a:latin typeface="Calibri"/>
                <a:cs typeface="Calibri"/>
              </a:rPr>
              <a:t>occurs </a:t>
            </a:r>
            <a:r>
              <a:rPr sz="3200" b="1" dirty="0">
                <a:solidFill>
                  <a:srgbClr val="0B5D18"/>
                </a:solidFill>
                <a:latin typeface="Calibri"/>
                <a:cs typeface="Calibri"/>
              </a:rPr>
              <a:t>when an object </a:t>
            </a:r>
            <a:r>
              <a:rPr sz="3200" b="1" spc="-15" dirty="0">
                <a:solidFill>
                  <a:srgbClr val="0B5D18"/>
                </a:solidFill>
                <a:latin typeface="Calibri"/>
                <a:cs typeface="Calibri"/>
              </a:rPr>
              <a:t>gets</a:t>
            </a:r>
            <a:r>
              <a:rPr sz="3200" b="1" spc="30" dirty="0">
                <a:solidFill>
                  <a:srgbClr val="0B5D18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0B5D18"/>
                </a:solidFill>
                <a:latin typeface="Calibri"/>
                <a:cs typeface="Calibri"/>
              </a:rPr>
              <a:t>double-clicked.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3200" spc="-10" dirty="0">
                <a:latin typeface="Calibri"/>
                <a:cs typeface="Calibri"/>
              </a:rPr>
              <a:t>&lt;html&gt;</a:t>
            </a:r>
            <a:endParaRPr sz="32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&lt;body&gt;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Field1: &lt;input </a:t>
            </a:r>
            <a:r>
              <a:rPr sz="3200" spc="-10" dirty="0">
                <a:latin typeface="Calibri"/>
                <a:cs typeface="Calibri"/>
              </a:rPr>
              <a:t>type="text" </a:t>
            </a:r>
            <a:r>
              <a:rPr sz="3200" spc="-5" dirty="0">
                <a:latin typeface="Calibri"/>
                <a:cs typeface="Calibri"/>
              </a:rPr>
              <a:t>id="ﬁeld1" value="Hello </a:t>
            </a:r>
            <a:r>
              <a:rPr sz="3200" spc="-25" dirty="0">
                <a:latin typeface="Calibri"/>
                <a:cs typeface="Calibri"/>
              </a:rPr>
              <a:t>World!"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/&gt;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&lt;br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/&gt;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Field2: &lt;input </a:t>
            </a:r>
            <a:r>
              <a:rPr sz="3200" spc="-10" dirty="0">
                <a:latin typeface="Calibri"/>
                <a:cs typeface="Calibri"/>
              </a:rPr>
              <a:t>type="text" </a:t>
            </a:r>
            <a:r>
              <a:rPr sz="3200" spc="-5" dirty="0">
                <a:latin typeface="Calibri"/>
                <a:cs typeface="Calibri"/>
              </a:rPr>
              <a:t>id="ﬁeld2"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/&gt;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&lt;br /&gt;&lt;br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/&gt;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Double </a:t>
            </a:r>
            <a:r>
              <a:rPr sz="3200" dirty="0">
                <a:latin typeface="Calibri"/>
                <a:cs typeface="Calibri"/>
              </a:rPr>
              <a:t>Click the </a:t>
            </a:r>
            <a:r>
              <a:rPr sz="3200" spc="-30" dirty="0">
                <a:latin typeface="Calibri"/>
                <a:cs typeface="Calibri"/>
              </a:rPr>
              <a:t>button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copy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content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Field1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1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Field2.</a:t>
            </a:r>
            <a:endParaRPr sz="3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&lt;br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/&gt;</a:t>
            </a:r>
            <a:endParaRPr sz="3200">
              <a:latin typeface="Calibri"/>
              <a:cs typeface="Calibri"/>
            </a:endParaRPr>
          </a:p>
          <a:p>
            <a:pPr marL="812800" marR="5080" indent="-342900">
              <a:lnSpc>
                <a:spcPts val="3900"/>
              </a:lnSpc>
              <a:spcBef>
                <a:spcPts val="140"/>
              </a:spcBef>
            </a:pPr>
            <a:r>
              <a:rPr sz="3200" spc="-25" dirty="0">
                <a:latin typeface="Calibri"/>
                <a:cs typeface="Calibri"/>
              </a:rPr>
              <a:t>&lt;button  </a:t>
            </a:r>
            <a:r>
              <a:rPr sz="3200" b="1" spc="-10" dirty="0">
                <a:latin typeface="Calibri"/>
                <a:cs typeface="Calibri"/>
              </a:rPr>
              <a:t>ondblclick="document.getElementById('ﬁeld2').value=document.get  ElementById('ﬁeld1').value"</a:t>
            </a:r>
            <a:r>
              <a:rPr sz="3200" spc="-10" dirty="0">
                <a:latin typeface="Calibri"/>
                <a:cs typeface="Calibri"/>
              </a:rPr>
              <a:t>&gt;Copy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Text&lt;/button&gt;</a:t>
            </a:r>
            <a:endParaRPr sz="3200">
              <a:latin typeface="Calibri"/>
              <a:cs typeface="Calibri"/>
            </a:endParaRPr>
          </a:p>
          <a:p>
            <a:pPr marR="10494010" algn="ctr">
              <a:lnSpc>
                <a:spcPts val="3760"/>
              </a:lnSpc>
            </a:pPr>
            <a:r>
              <a:rPr sz="3200" spc="-5" dirty="0">
                <a:latin typeface="Calibri"/>
                <a:cs typeface="Calibri"/>
              </a:rPr>
              <a:t>&lt;/body&gt;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3200" spc="-5" dirty="0">
                <a:latin typeface="Calibri"/>
                <a:cs typeface="Calibri"/>
              </a:rPr>
              <a:t>&lt;/html&gt;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0" rIns="0" bIns="0" rtlCol="0">
            <a:spAutoFit/>
          </a:bodyPr>
          <a:lstStyle/>
          <a:p>
            <a:pPr marL="101600">
              <a:lnSpc>
                <a:spcPct val="100000"/>
              </a:lnSpc>
            </a:pPr>
            <a:r>
              <a:rPr sz="8000" spc="-25" dirty="0"/>
              <a:t>onerror</a:t>
            </a:r>
            <a:r>
              <a:rPr sz="8000" spc="-75" dirty="0"/>
              <a:t> </a:t>
            </a:r>
            <a:r>
              <a:rPr sz="8000" spc="-90" dirty="0"/>
              <a:t>Event</a:t>
            </a:r>
            <a:endParaRPr sz="8000"/>
          </a:p>
        </p:txBody>
      </p:sp>
      <p:sp>
        <p:nvSpPr>
          <p:cNvPr id="3" name="object 3"/>
          <p:cNvSpPr txBox="1"/>
          <p:nvPr/>
        </p:nvSpPr>
        <p:spPr>
          <a:xfrm>
            <a:off x="520700" y="2092909"/>
            <a:ext cx="11932285" cy="7315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74320" indent="-342900">
              <a:lnSpc>
                <a:spcPct val="100499"/>
              </a:lnSpc>
            </a:pPr>
            <a:r>
              <a:rPr sz="3400" b="1" spc="-5" dirty="0">
                <a:solidFill>
                  <a:srgbClr val="0B5D18"/>
                </a:solidFill>
                <a:latin typeface="Arial"/>
                <a:cs typeface="Arial"/>
              </a:rPr>
              <a:t>The onerror event is triggered when </a:t>
            </a:r>
            <a:r>
              <a:rPr sz="3400" b="1" dirty="0">
                <a:solidFill>
                  <a:srgbClr val="0B5D18"/>
                </a:solidFill>
                <a:latin typeface="Arial"/>
                <a:cs typeface="Arial"/>
              </a:rPr>
              <a:t>an </a:t>
            </a:r>
            <a:r>
              <a:rPr sz="3400" b="1" spc="-5" dirty="0">
                <a:solidFill>
                  <a:srgbClr val="0B5D18"/>
                </a:solidFill>
                <a:latin typeface="Arial"/>
                <a:cs typeface="Arial"/>
              </a:rPr>
              <a:t>error occurs with  </a:t>
            </a:r>
            <a:r>
              <a:rPr sz="3400" b="1" dirty="0">
                <a:solidFill>
                  <a:srgbClr val="0B5D18"/>
                </a:solidFill>
                <a:latin typeface="Arial"/>
                <a:cs typeface="Arial"/>
              </a:rPr>
              <a:t>an</a:t>
            </a:r>
            <a:r>
              <a:rPr sz="3400" b="1" spc="-75" dirty="0">
                <a:solidFill>
                  <a:srgbClr val="0B5D18"/>
                </a:solidFill>
                <a:latin typeface="Arial"/>
                <a:cs typeface="Arial"/>
              </a:rPr>
              <a:t> </a:t>
            </a:r>
            <a:r>
              <a:rPr sz="3400" b="1" spc="-5" dirty="0">
                <a:solidFill>
                  <a:srgbClr val="0B5D18"/>
                </a:solidFill>
                <a:latin typeface="Arial"/>
                <a:cs typeface="Arial"/>
              </a:rPr>
              <a:t>element.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400" spc="-5" dirty="0">
                <a:latin typeface="Arial"/>
                <a:cs typeface="Arial"/>
              </a:rPr>
              <a:t>&lt;html&gt;</a:t>
            </a:r>
            <a:endParaRPr sz="34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20"/>
              </a:spcBef>
            </a:pPr>
            <a:r>
              <a:rPr sz="3400" dirty="0">
                <a:latin typeface="Arial"/>
                <a:cs typeface="Arial"/>
              </a:rPr>
              <a:t>&lt;body&gt;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50">
              <a:latin typeface="Times New Roman"/>
              <a:cs typeface="Times New Roman"/>
            </a:endParaRPr>
          </a:p>
          <a:p>
            <a:pPr marL="812800" marR="31115" indent="-342900">
              <a:lnSpc>
                <a:spcPct val="100499"/>
              </a:lnSpc>
            </a:pPr>
            <a:r>
              <a:rPr sz="3400" dirty="0">
                <a:latin typeface="Arial"/>
                <a:cs typeface="Arial"/>
              </a:rPr>
              <a:t>&lt;img </a:t>
            </a:r>
            <a:r>
              <a:rPr sz="3400" spc="-5" dirty="0">
                <a:latin typeface="Arial"/>
                <a:cs typeface="Arial"/>
              </a:rPr>
              <a:t>src="image.gif" </a:t>
            </a:r>
            <a:r>
              <a:rPr sz="3400" b="1" spc="-5" dirty="0">
                <a:latin typeface="Arial"/>
                <a:cs typeface="Arial"/>
              </a:rPr>
              <a:t>onerror="alert('The image could not  be loaded.')"</a:t>
            </a:r>
            <a:r>
              <a:rPr sz="3400" b="1" spc="-65" dirty="0">
                <a:latin typeface="Arial"/>
                <a:cs typeface="Arial"/>
              </a:rPr>
              <a:t> </a:t>
            </a:r>
            <a:r>
              <a:rPr sz="3400" spc="-5" dirty="0">
                <a:latin typeface="Arial"/>
                <a:cs typeface="Arial"/>
              </a:rPr>
              <a:t>/&gt;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50">
              <a:latin typeface="Times New Roman"/>
              <a:cs typeface="Times New Roman"/>
            </a:endParaRPr>
          </a:p>
          <a:p>
            <a:pPr marL="812800" marR="5080" indent="-342900">
              <a:lnSpc>
                <a:spcPct val="100499"/>
              </a:lnSpc>
            </a:pPr>
            <a:r>
              <a:rPr sz="3400" spc="-5" dirty="0">
                <a:latin typeface="Arial"/>
                <a:cs typeface="Arial"/>
              </a:rPr>
              <a:t>&lt;p&gt;In this </a:t>
            </a:r>
            <a:r>
              <a:rPr sz="3400" dirty="0">
                <a:latin typeface="Arial"/>
                <a:cs typeface="Arial"/>
              </a:rPr>
              <a:t>example we </a:t>
            </a:r>
            <a:r>
              <a:rPr sz="3400" spc="-5" dirty="0">
                <a:latin typeface="Arial"/>
                <a:cs typeface="Arial"/>
              </a:rPr>
              <a:t>refer to </a:t>
            </a:r>
            <a:r>
              <a:rPr sz="3400" dirty="0">
                <a:latin typeface="Arial"/>
                <a:cs typeface="Arial"/>
              </a:rPr>
              <a:t>an image </a:t>
            </a:r>
            <a:r>
              <a:rPr sz="3400" spc="-5" dirty="0">
                <a:latin typeface="Arial"/>
                <a:cs typeface="Arial"/>
              </a:rPr>
              <a:t>that </a:t>
            </a:r>
            <a:r>
              <a:rPr sz="3400" dirty="0">
                <a:latin typeface="Arial"/>
                <a:cs typeface="Arial"/>
              </a:rPr>
              <a:t>does not </a:t>
            </a:r>
            <a:r>
              <a:rPr sz="3400" spc="-5" dirty="0">
                <a:latin typeface="Arial"/>
                <a:cs typeface="Arial"/>
              </a:rPr>
              <a:t>exist,  therefore </a:t>
            </a:r>
            <a:r>
              <a:rPr sz="3400" dirty="0">
                <a:latin typeface="Arial"/>
                <a:cs typeface="Arial"/>
              </a:rPr>
              <a:t>we will get </a:t>
            </a:r>
            <a:r>
              <a:rPr sz="3400" spc="-5" dirty="0">
                <a:latin typeface="Arial"/>
                <a:cs typeface="Arial"/>
              </a:rPr>
              <a:t>the </a:t>
            </a:r>
            <a:r>
              <a:rPr sz="3400" dirty="0">
                <a:latin typeface="Arial"/>
                <a:cs typeface="Arial"/>
              </a:rPr>
              <a:t>alert</a:t>
            </a:r>
            <a:r>
              <a:rPr sz="3400" spc="-25" dirty="0">
                <a:latin typeface="Arial"/>
                <a:cs typeface="Arial"/>
              </a:rPr>
              <a:t> </a:t>
            </a:r>
            <a:r>
              <a:rPr sz="3400" spc="-5" dirty="0">
                <a:latin typeface="Arial"/>
                <a:cs typeface="Arial"/>
              </a:rPr>
              <a:t>box.&lt;/p&gt;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5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3400" spc="-5" dirty="0">
                <a:latin typeface="Arial"/>
                <a:cs typeface="Arial"/>
              </a:rPr>
              <a:t>&lt;/body&gt;</a:t>
            </a:r>
            <a:endParaRPr sz="3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3400" spc="-5" dirty="0">
                <a:latin typeface="Arial"/>
                <a:cs typeface="Arial"/>
              </a:rPr>
              <a:t>&lt;/html&gt;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23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1982</Words>
  <Application>Microsoft Office PowerPoint</Application>
  <PresentationFormat>Custom</PresentationFormat>
  <Paragraphs>299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Consolas</vt:lpstr>
      <vt:lpstr>Times New Roman</vt:lpstr>
      <vt:lpstr>Verdana</vt:lpstr>
      <vt:lpstr>Office Theme</vt:lpstr>
      <vt:lpstr> Introduction to Web Programming </vt:lpstr>
      <vt:lpstr>Outlines of today’s lecture</vt:lpstr>
      <vt:lpstr>concepts</vt:lpstr>
      <vt:lpstr>HTML events</vt:lpstr>
      <vt:lpstr>Event Attributes</vt:lpstr>
      <vt:lpstr>onchange Event</vt:lpstr>
      <vt:lpstr>onclick Event</vt:lpstr>
      <vt:lpstr>ondbclick Event</vt:lpstr>
      <vt:lpstr>onerror Event</vt:lpstr>
      <vt:lpstr>onload Event</vt:lpstr>
      <vt:lpstr>onmouseover and onmouseout  Events</vt:lpstr>
      <vt:lpstr>Assigning Events Using  DOM</vt:lpstr>
      <vt:lpstr>Checkbox checked attribute</vt:lpstr>
      <vt:lpstr>Radio Button value and  checked attributes</vt:lpstr>
      <vt:lpstr>Select selectedIndex Property</vt:lpstr>
      <vt:lpstr>Demo!</vt:lpstr>
      <vt:lpstr>DOM Nodes</vt:lpstr>
      <vt:lpstr>Navigating Between Nodes</vt:lpstr>
      <vt:lpstr>Node Properties–Examples</vt:lpstr>
      <vt:lpstr>Node Properties–Examples</vt:lpstr>
      <vt:lpstr>The Browser Object Model  (BOM)</vt:lpstr>
      <vt:lpstr>The setTimeout() Method</vt:lpstr>
      <vt:lpstr>The setInterval () Method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242 Web Application  Development 1</dc:title>
  <dc:creator>Natheer Gharaibeh</dc:creator>
  <cp:lastModifiedBy>Nazeer Garaibeh</cp:lastModifiedBy>
  <cp:revision>10</cp:revision>
  <dcterms:created xsi:type="dcterms:W3CDTF">2017-02-10T18:52:45Z</dcterms:created>
  <dcterms:modified xsi:type="dcterms:W3CDTF">2024-10-17T06:47:00Z</dcterms:modified>
</cp:coreProperties>
</file>